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4"/>
  </p:notesMasterIdLst>
  <p:handoutMasterIdLst>
    <p:handoutMasterId r:id="rId25"/>
  </p:handoutMasterIdLst>
  <p:sldIdLst>
    <p:sldId id="540" r:id="rId3"/>
    <p:sldId id="290" r:id="rId4"/>
    <p:sldId id="293" r:id="rId5"/>
    <p:sldId id="294" r:id="rId6"/>
    <p:sldId id="295" r:id="rId7"/>
    <p:sldId id="717" r:id="rId8"/>
    <p:sldId id="297" r:id="rId9"/>
    <p:sldId id="291" r:id="rId10"/>
    <p:sldId id="708" r:id="rId11"/>
    <p:sldId id="292" r:id="rId12"/>
    <p:sldId id="716" r:id="rId13"/>
    <p:sldId id="709" r:id="rId14"/>
    <p:sldId id="710" r:id="rId15"/>
    <p:sldId id="296" r:id="rId16"/>
    <p:sldId id="298" r:id="rId17"/>
    <p:sldId id="712" r:id="rId18"/>
    <p:sldId id="713" r:id="rId19"/>
    <p:sldId id="299" r:id="rId20"/>
    <p:sldId id="714" r:id="rId21"/>
    <p:sldId id="715" r:id="rId22"/>
    <p:sldId id="707" r:id="rId23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D77C5"/>
    <a:srgbClr val="FFFF00"/>
    <a:srgbClr val="FFCC66"/>
    <a:srgbClr val="CC66FF"/>
    <a:srgbClr val="FFFFFF"/>
    <a:srgbClr val="FF00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1"/>
    <p:restoredTop sz="94694"/>
  </p:normalViewPr>
  <p:slideViewPr>
    <p:cSldViewPr>
      <p:cViewPr varScale="1">
        <p:scale>
          <a:sx n="121" d="100"/>
          <a:sy n="121" d="100"/>
        </p:scale>
        <p:origin x="8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ED00BFB-1E54-824E-94CE-14C18F946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B6F2C-E394-E346-9AAC-56F197B4FD35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700418" name="Rectangle 2">
            <a:extLst>
              <a:ext uri="{FF2B5EF4-FFF2-40B4-BE49-F238E27FC236}">
                <a16:creationId xmlns:a16="http://schemas.microsoft.com/office/drawing/2014/main" id="{6750F209-7230-E947-90B4-0EB178F22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>
            <a:extLst>
              <a:ext uri="{FF2B5EF4-FFF2-40B4-BE49-F238E27FC236}">
                <a16:creationId xmlns:a16="http://schemas.microsoft.com/office/drawing/2014/main" id="{45EBCCA6-7919-9446-985F-1B738EB3C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9453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6FB288B-7297-824A-A428-7423E2DA0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E57AB-E6FA-FB4F-9D38-BC5FAF19DAD6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09634" name="Rectangle 2">
            <a:extLst>
              <a:ext uri="{FF2B5EF4-FFF2-40B4-BE49-F238E27FC236}">
                <a16:creationId xmlns:a16="http://schemas.microsoft.com/office/drawing/2014/main" id="{C4C31BFC-CFEB-844F-8557-95A28C011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7ACD7251-4E0A-204E-ABB2-38695BD34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716265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4F2C26B-DE6E-2141-80F4-342192427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134A4C-060E-6F4C-B1D2-D977167E14EF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713730" name="Rectangle 2">
            <a:extLst>
              <a:ext uri="{FF2B5EF4-FFF2-40B4-BE49-F238E27FC236}">
                <a16:creationId xmlns:a16="http://schemas.microsoft.com/office/drawing/2014/main" id="{845FCD88-A084-1A4E-A0E3-EC8B8744F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E5768CED-60B4-7F42-AB72-3C81B9589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95786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4F2C26B-DE6E-2141-80F4-342192427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134A4C-060E-6F4C-B1D2-D977167E14EF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713730" name="Rectangle 2">
            <a:extLst>
              <a:ext uri="{FF2B5EF4-FFF2-40B4-BE49-F238E27FC236}">
                <a16:creationId xmlns:a16="http://schemas.microsoft.com/office/drawing/2014/main" id="{845FCD88-A084-1A4E-A0E3-EC8B8744F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E5768CED-60B4-7F42-AB72-3C81B9589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96505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6FB288B-7297-824A-A428-7423E2DA0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E57AB-E6FA-FB4F-9D38-BC5FAF19DAD6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709634" name="Rectangle 2">
            <a:extLst>
              <a:ext uri="{FF2B5EF4-FFF2-40B4-BE49-F238E27FC236}">
                <a16:creationId xmlns:a16="http://schemas.microsoft.com/office/drawing/2014/main" id="{C4C31BFC-CFEB-844F-8557-95A28C011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7ACD7251-4E0A-204E-ABB2-38695BD34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29284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19A6C2A-4BA7-D449-9FA4-3154C711B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4A3823-3B27-4441-AF8E-419D6D491434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715778" name="Rectangle 2">
            <a:extLst>
              <a:ext uri="{FF2B5EF4-FFF2-40B4-BE49-F238E27FC236}">
                <a16:creationId xmlns:a16="http://schemas.microsoft.com/office/drawing/2014/main" id="{0E266470-B6CD-E04B-80C3-235D3C4ACB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5779" name="Rectangle 3">
            <a:extLst>
              <a:ext uri="{FF2B5EF4-FFF2-40B4-BE49-F238E27FC236}">
                <a16:creationId xmlns:a16="http://schemas.microsoft.com/office/drawing/2014/main" id="{13E72E2F-B9B0-054E-A002-C65DC9522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2275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DAC3ED1-024C-294B-97A1-497C943CE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905C5D-2BFD-124C-95E5-F375DE926034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88130" name="Rectangle 2">
            <a:extLst>
              <a:ext uri="{FF2B5EF4-FFF2-40B4-BE49-F238E27FC236}">
                <a16:creationId xmlns:a16="http://schemas.microsoft.com/office/drawing/2014/main" id="{ED4D9AEF-FF9B-1647-AFF0-A5A9D8FF1B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8131" name="Rectangle 3">
            <a:extLst>
              <a:ext uri="{FF2B5EF4-FFF2-40B4-BE49-F238E27FC236}">
                <a16:creationId xmlns:a16="http://schemas.microsoft.com/office/drawing/2014/main" id="{AD8544BE-A2E3-F043-8599-31C4F309E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8650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FE996-C952-1F45-B0C7-9C67F1CE3A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56405-6404-9141-8D12-B43EAF95F395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703490" name="Rectangle 2">
            <a:extLst>
              <a:ext uri="{FF2B5EF4-FFF2-40B4-BE49-F238E27FC236}">
                <a16:creationId xmlns:a16="http://schemas.microsoft.com/office/drawing/2014/main" id="{568E835F-B3A2-FF45-A16C-7EFDD692EF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3491" name="Rectangle 3">
            <a:extLst>
              <a:ext uri="{FF2B5EF4-FFF2-40B4-BE49-F238E27FC236}">
                <a16:creationId xmlns:a16="http://schemas.microsoft.com/office/drawing/2014/main" id="{050176F1-DC94-C449-B4F6-E8DADA82D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8983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6414F74-0FAA-D440-840A-9D412CB15D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22624-4B17-C64B-897B-33F156892535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705538" name="Rectangle 2">
            <a:extLst>
              <a:ext uri="{FF2B5EF4-FFF2-40B4-BE49-F238E27FC236}">
                <a16:creationId xmlns:a16="http://schemas.microsoft.com/office/drawing/2014/main" id="{FAD21EC6-5FC5-7244-9D53-D2B9FDED0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>
            <a:extLst>
              <a:ext uri="{FF2B5EF4-FFF2-40B4-BE49-F238E27FC236}">
                <a16:creationId xmlns:a16="http://schemas.microsoft.com/office/drawing/2014/main" id="{4B005A9D-AEB1-0A4A-B689-14E6A523B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6739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BE872F-68DA-D646-8730-EDCF38383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4D767-E83D-A943-9ED2-1E337F29FB44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707586" name="Rectangle 2">
            <a:extLst>
              <a:ext uri="{FF2B5EF4-FFF2-40B4-BE49-F238E27FC236}">
                <a16:creationId xmlns:a16="http://schemas.microsoft.com/office/drawing/2014/main" id="{6A0B3A9E-F960-4B4B-ADC1-A039A983E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A796625A-B1AD-564F-A869-B2CDA7D96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9913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CC9276-FDEF-D040-9525-F74247030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933B0B-C7A7-4948-91EA-43A3B1A745BA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711682" name="Rectangle 2">
            <a:extLst>
              <a:ext uri="{FF2B5EF4-FFF2-40B4-BE49-F238E27FC236}">
                <a16:creationId xmlns:a16="http://schemas.microsoft.com/office/drawing/2014/main" id="{B39D7585-465B-8F49-A147-DD6515C1A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0A3682FC-3B19-414A-8863-9047128D3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58803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ED00BFB-1E54-824E-94CE-14C18F946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B6F2C-E394-E346-9AAC-56F197B4FD35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700418" name="Rectangle 2">
            <a:extLst>
              <a:ext uri="{FF2B5EF4-FFF2-40B4-BE49-F238E27FC236}">
                <a16:creationId xmlns:a16="http://schemas.microsoft.com/office/drawing/2014/main" id="{6750F209-7230-E947-90B4-0EB178F22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>
            <a:extLst>
              <a:ext uri="{FF2B5EF4-FFF2-40B4-BE49-F238E27FC236}">
                <a16:creationId xmlns:a16="http://schemas.microsoft.com/office/drawing/2014/main" id="{45EBCCA6-7919-9446-985F-1B738EB3C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9349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ED00BFB-1E54-824E-94CE-14C18F946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B6F2C-E394-E346-9AAC-56F197B4FD35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700418" name="Rectangle 2">
            <a:extLst>
              <a:ext uri="{FF2B5EF4-FFF2-40B4-BE49-F238E27FC236}">
                <a16:creationId xmlns:a16="http://schemas.microsoft.com/office/drawing/2014/main" id="{6750F209-7230-E947-90B4-0EB178F22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>
            <a:extLst>
              <a:ext uri="{FF2B5EF4-FFF2-40B4-BE49-F238E27FC236}">
                <a16:creationId xmlns:a16="http://schemas.microsoft.com/office/drawing/2014/main" id="{45EBCCA6-7919-9446-985F-1B738EB3C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975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A7802BD-298B-1842-B61D-E9DACCA60B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42CA7-0055-6B43-A53E-39C3416E90A3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701442" name="Rectangle 2">
            <a:extLst>
              <a:ext uri="{FF2B5EF4-FFF2-40B4-BE49-F238E27FC236}">
                <a16:creationId xmlns:a16="http://schemas.microsoft.com/office/drawing/2014/main" id="{874D8593-3FF0-AE43-9C97-8A13A72C9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44CC9E4A-5E1D-5742-B586-FDC052593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9995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Relationship Id="rId22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" name="Image" r:id="rId17" imgW="1244006" imgH="2539683" progId="Photoshop.Image.10">
                  <p:embed/>
                </p:oleObj>
              </mc:Choice>
              <mc:Fallback>
                <p:oleObj name="Image" r:id="rId17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2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Servlet Filter </a:t>
            </a:r>
            <a:r>
              <a: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過濾器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F5417C74-EBD9-484E-A23C-B56A080C8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Filter</a:t>
            </a:r>
          </a:p>
        </p:txBody>
      </p:sp>
      <p:sp>
        <p:nvSpPr>
          <p:cNvPr id="699395" name="Rectangle 3">
            <a:extLst>
              <a:ext uri="{FF2B5EF4-FFF2-40B4-BE49-F238E27FC236}">
                <a16:creationId xmlns:a16="http://schemas.microsoft.com/office/drawing/2014/main" id="{B0F478A1-B72F-4A4F-B209-308288C3DF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Filter </a:t>
            </a:r>
            <a:r>
              <a:rPr lang="zh-TW" altLang="en-US" dirty="0"/>
              <a:t>過濾器實作</a:t>
            </a:r>
          </a:p>
          <a:p>
            <a:pPr lvl="1"/>
            <a:r>
              <a:rPr lang="en-US" altLang="zh-TW" dirty="0" err="1"/>
              <a:t>init</a:t>
            </a:r>
            <a:r>
              <a:rPr lang="en-US" altLang="zh-TW" dirty="0"/>
              <a:t>()</a:t>
            </a:r>
            <a:r>
              <a:rPr lang="zh-TW" altLang="en-US" dirty="0"/>
              <a:t>是</a:t>
            </a:r>
            <a:r>
              <a:rPr lang="en-US" altLang="zh-TW" dirty="0"/>
              <a:t>Filter</a:t>
            </a:r>
            <a:r>
              <a:rPr lang="zh-TW" altLang="en-US" dirty="0"/>
              <a:t>類別被載入時會執行的方法</a:t>
            </a:r>
          </a:p>
          <a:p>
            <a:pPr lvl="1"/>
            <a:r>
              <a:rPr lang="en-US" altLang="zh-TW" dirty="0" err="1"/>
              <a:t>destory</a:t>
            </a:r>
            <a:r>
              <a:rPr lang="en-US" altLang="zh-TW" dirty="0"/>
              <a:t>()</a:t>
            </a:r>
            <a:r>
              <a:rPr lang="zh-TW" altLang="en-US" dirty="0"/>
              <a:t>是 </a:t>
            </a:r>
            <a:r>
              <a:rPr lang="en-US" altLang="zh-TW" dirty="0"/>
              <a:t>Filter</a:t>
            </a:r>
            <a:r>
              <a:rPr lang="zh-TW" altLang="en-US" dirty="0"/>
              <a:t>物件生命週期結束時會執行的方</a:t>
            </a:r>
          </a:p>
          <a:p>
            <a:pPr lvl="1"/>
            <a:r>
              <a:rPr lang="en-US" altLang="zh-TW" dirty="0" err="1"/>
              <a:t>doFilter</a:t>
            </a:r>
            <a:r>
              <a:rPr lang="en-US" altLang="zh-TW" dirty="0"/>
              <a:t>()</a:t>
            </a:r>
            <a:r>
              <a:rPr lang="zh-TW" altLang="en-US" dirty="0"/>
              <a:t>則是實作</a:t>
            </a:r>
            <a:r>
              <a:rPr lang="en-US" altLang="zh-TW" dirty="0"/>
              <a:t>Filter</a:t>
            </a:r>
            <a:r>
              <a:rPr lang="zh-TW" altLang="en-US" dirty="0"/>
              <a:t>功能的核心，您想要</a:t>
            </a:r>
            <a:r>
              <a:rPr lang="en-US" altLang="zh-TW" dirty="0"/>
              <a:t>Filter</a:t>
            </a:r>
            <a:r>
              <a:rPr lang="zh-TW" altLang="en-US" dirty="0"/>
              <a:t>完成的工作就撰寫在其中</a:t>
            </a:r>
          </a:p>
        </p:txBody>
      </p:sp>
    </p:spTree>
    <p:extLst>
      <p:ext uri="{BB962C8B-B14F-4D97-AF65-F5344CB8AC3E}">
        <p14:creationId xmlns:p14="http://schemas.microsoft.com/office/powerpoint/2010/main" val="182435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2934-F0F7-7240-9215-AB7F05DA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HttpFilter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94CE8-0369-6B48-85A7-60B9831CE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r>
              <a:rPr kumimoji="1" lang="en-US" altLang="zh-TW" dirty="0"/>
              <a:t>Servlet 4.0</a:t>
            </a:r>
          </a:p>
          <a:p>
            <a:pPr lvl="1"/>
            <a:r>
              <a:rPr lang="zh-CN" altLang="en-US" dirty="0"/>
              <a:t>只需實作</a:t>
            </a:r>
            <a:r>
              <a:rPr lang="en-US" altLang="zh-CN" dirty="0"/>
              <a:t> </a:t>
            </a:r>
            <a:r>
              <a:rPr lang="en-US" altLang="zh-CN" dirty="0" err="1"/>
              <a:t>doFilter</a:t>
            </a:r>
            <a:r>
              <a:rPr lang="en-US" altLang="zh-CN" dirty="0"/>
              <a:t>()</a:t>
            </a:r>
            <a:endParaRPr kumimoji="1" lang="en-US" altLang="zh-TW" dirty="0"/>
          </a:p>
          <a:p>
            <a:r>
              <a:rPr kumimoji="1" lang="en-US" altLang="zh-TW" dirty="0" err="1"/>
              <a:t>pom.xml</a:t>
            </a:r>
            <a:r>
              <a:rPr kumimoji="1" lang="en-US" altLang="zh-TW" dirty="0"/>
              <a:t> </a:t>
            </a:r>
            <a:r>
              <a:rPr kumimoji="1" lang="zh-CN" altLang="en-US" dirty="0"/>
              <a:t>配置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C2A40F-4874-E649-867C-408D408F7B89}"/>
              </a:ext>
            </a:extLst>
          </p:cNvPr>
          <p:cNvSpPr txBox="1"/>
          <p:nvPr/>
        </p:nvSpPr>
        <p:spPr>
          <a:xfrm>
            <a:off x="899592" y="3717032"/>
            <a:ext cx="6820949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dirty="0"/>
              <a:t>&lt;dependency&gt;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  <a:r>
              <a:rPr lang="en" altLang="zh-TW" dirty="0" err="1"/>
              <a:t>javax.servlet</a:t>
            </a:r>
            <a:r>
              <a:rPr lang="en" altLang="zh-TW" dirty="0"/>
              <a:t>&lt;/</a:t>
            </a:r>
            <a:r>
              <a:rPr lang="en" altLang="zh-TW" dirty="0" err="1"/>
              <a:t>groupId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    &lt;</a:t>
            </a:r>
            <a:r>
              <a:rPr lang="en" altLang="zh-TW" dirty="0" err="1"/>
              <a:t>artifactId</a:t>
            </a:r>
            <a:r>
              <a:rPr lang="en" altLang="zh-TW" dirty="0"/>
              <a:t>&gt;</a:t>
            </a:r>
            <a:r>
              <a:rPr lang="en" altLang="zh-TW" dirty="0" err="1"/>
              <a:t>javax.servlet-api</a:t>
            </a:r>
            <a:r>
              <a:rPr lang="en" altLang="zh-TW" dirty="0"/>
              <a:t>&lt;/</a:t>
            </a:r>
            <a:r>
              <a:rPr lang="en" altLang="zh-TW" dirty="0" err="1"/>
              <a:t>artifactId</a:t>
            </a:r>
            <a:r>
              <a:rPr lang="en" altLang="zh-TW" dirty="0"/>
              <a:t>&gt;</a:t>
            </a:r>
          </a:p>
          <a:p>
            <a:r>
              <a:rPr lang="en" altLang="zh-TW" dirty="0"/>
              <a:t>    &lt;version&gt;4.0.1&lt;/version&gt;</a:t>
            </a:r>
          </a:p>
          <a:p>
            <a:r>
              <a:rPr lang="en" altLang="zh-TW" dirty="0"/>
              <a:t>    &lt;scope&gt;provided&lt;/scope&gt;</a:t>
            </a:r>
          </a:p>
          <a:p>
            <a:r>
              <a:rPr lang="en" altLang="zh-TW" dirty="0"/>
              <a:t>&lt;/dependency&gt;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78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E8334-F556-7343-A258-E9D31E9D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量測執行效能過濾器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65A31E-57EC-414E-BC2E-44E3DBE56B64}"/>
              </a:ext>
            </a:extLst>
          </p:cNvPr>
          <p:cNvSpPr/>
          <p:nvPr/>
        </p:nvSpPr>
        <p:spPr>
          <a:xfrm>
            <a:off x="221311" y="1631160"/>
            <a:ext cx="8784976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dirty="0">
                <a:solidFill>
                  <a:srgbClr val="777777"/>
                </a:solidFill>
                <a:latin typeface="Monaco" pitchFamily="2" charset="0"/>
              </a:rPr>
              <a:t>@</a:t>
            </a:r>
            <a:r>
              <a:rPr lang="en" altLang="zh-TW" sz="1400" dirty="0" err="1">
                <a:solidFill>
                  <a:srgbClr val="777777"/>
                </a:solidFill>
                <a:latin typeface="Monaco" pitchFamily="2" charset="0"/>
              </a:rPr>
              <a:t>WebFilter</a:t>
            </a:r>
            <a:r>
              <a:rPr lang="en" altLang="zh-TW" sz="1400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dirty="0">
                <a:solidFill>
                  <a:srgbClr val="3933FF"/>
                </a:solidFill>
                <a:latin typeface="Monaco" pitchFamily="2" charset="0"/>
              </a:rPr>
              <a:t>"/servlet/*"</a:t>
            </a:r>
            <a:r>
              <a:rPr lang="en" altLang="zh-TW" sz="1400" dirty="0">
                <a:solidFill>
                  <a:srgbClr val="000000"/>
                </a:solidFill>
                <a:latin typeface="Monaco" pitchFamily="2" charset="0"/>
              </a:rPr>
              <a:t>)</a:t>
            </a:r>
            <a:endParaRPr lang="en" altLang="zh-TW" sz="1400" dirty="0">
              <a:solidFill>
                <a:srgbClr val="777777"/>
              </a:solidFill>
              <a:latin typeface="Monaco" pitchFamily="2" charset="0"/>
            </a:endParaRPr>
          </a:p>
          <a:p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u="sng" dirty="0" err="1">
                <a:latin typeface="Monaco" pitchFamily="2" charset="0"/>
              </a:rPr>
              <a:t>PerformanceFilter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extends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 err="1">
                <a:latin typeface="Monaco" pitchFamily="2" charset="0"/>
              </a:rPr>
              <a:t>HttpFilter</a:t>
            </a:r>
            <a:r>
              <a:rPr lang="en" altLang="zh-TW" sz="1400" dirty="0">
                <a:latin typeface="Monaco" pitchFamily="2" charset="0"/>
              </a:rPr>
              <a:t> {</a:t>
            </a:r>
          </a:p>
          <a:p>
            <a:endParaRPr lang="en" altLang="zh-TW" sz="1400" dirty="0">
              <a:latin typeface="Monaco" pitchFamily="2" charset="0"/>
            </a:endParaRPr>
          </a:p>
          <a:p>
            <a:r>
              <a:rPr lang="en" altLang="zh-TW" sz="1400" dirty="0">
                <a:solidFill>
                  <a:srgbClr val="777777"/>
                </a:solidFill>
                <a:latin typeface="Monaco" pitchFamily="2" charset="0"/>
              </a:rPr>
              <a:t>  @Override</a:t>
            </a:r>
          </a:p>
          <a:p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  protected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void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 err="1">
                <a:latin typeface="Monaco" pitchFamily="2" charset="0"/>
              </a:rPr>
              <a:t>doFilter</a:t>
            </a:r>
            <a:r>
              <a:rPr lang="en" altLang="zh-TW" sz="1400" dirty="0">
                <a:latin typeface="Monaco" pitchFamily="2" charset="0"/>
              </a:rPr>
              <a:t>(</a:t>
            </a:r>
            <a:r>
              <a:rPr lang="en" altLang="zh-TW" sz="1400" dirty="0" err="1">
                <a:latin typeface="Monaco" pitchFamily="2" charset="0"/>
              </a:rPr>
              <a:t>HttpServletRequest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request</a:t>
            </a:r>
            <a:r>
              <a:rPr lang="en" altLang="zh-TW" sz="1400" dirty="0">
                <a:latin typeface="Monaco" pitchFamily="2" charset="0"/>
              </a:rPr>
              <a:t>, </a:t>
            </a:r>
          </a:p>
          <a:p>
            <a:r>
              <a:rPr lang="en" altLang="zh-TW" sz="1400" dirty="0">
                <a:latin typeface="Monaco" pitchFamily="2" charset="0"/>
              </a:rPr>
              <a:t>                          </a:t>
            </a:r>
            <a:r>
              <a:rPr lang="en" altLang="zh-TW" sz="1400" dirty="0" err="1">
                <a:latin typeface="Monaco" pitchFamily="2" charset="0"/>
              </a:rPr>
              <a:t>HttpServletResponse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response</a:t>
            </a:r>
            <a:r>
              <a:rPr lang="en" altLang="zh-TW" sz="1400" dirty="0">
                <a:latin typeface="Monaco" pitchFamily="2" charset="0"/>
              </a:rPr>
              <a:t>, </a:t>
            </a:r>
            <a:r>
              <a:rPr lang="en" altLang="zh-TW" sz="1400" dirty="0" err="1">
                <a:latin typeface="Monaco" pitchFamily="2" charset="0"/>
              </a:rPr>
              <a:t>FilterChain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chain</a:t>
            </a:r>
            <a:r>
              <a:rPr lang="en" altLang="zh-TW" sz="1400" dirty="0">
                <a:latin typeface="Monaco" pitchFamily="2" charset="0"/>
              </a:rPr>
              <a:t>)</a:t>
            </a:r>
          </a:p>
          <a:p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                          throws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 err="1">
                <a:latin typeface="Monaco" pitchFamily="2" charset="0"/>
              </a:rPr>
              <a:t>IOException</a:t>
            </a:r>
            <a:r>
              <a:rPr lang="en" altLang="zh-TW" sz="1400" dirty="0">
                <a:latin typeface="Monaco" pitchFamily="2" charset="0"/>
              </a:rPr>
              <a:t>, </a:t>
            </a:r>
            <a:r>
              <a:rPr lang="en" altLang="zh-TW" sz="1400" dirty="0" err="1">
                <a:latin typeface="Monaco" pitchFamily="2" charset="0"/>
              </a:rPr>
              <a:t>ServletException</a:t>
            </a:r>
            <a:r>
              <a:rPr lang="en" altLang="zh-TW" sz="1400" dirty="0">
                <a:latin typeface="Monaco" pitchFamily="2" charset="0"/>
              </a:rPr>
              <a:t> {</a:t>
            </a:r>
          </a:p>
          <a:p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    long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begin</a:t>
            </a:r>
            <a:r>
              <a:rPr lang="en" altLang="zh-TW" sz="1400" dirty="0">
                <a:latin typeface="Monaco" pitchFamily="2" charset="0"/>
              </a:rPr>
              <a:t> = </a:t>
            </a:r>
            <a:r>
              <a:rPr lang="en" altLang="zh-TW" sz="1400" dirty="0" err="1">
                <a:latin typeface="Monaco" pitchFamily="2" charset="0"/>
              </a:rPr>
              <a:t>System.currentTimeMillis</a:t>
            </a:r>
            <a:r>
              <a:rPr lang="en" altLang="zh-TW" sz="1400" dirty="0">
                <a:latin typeface="Monaco" pitchFamily="2" charset="0"/>
              </a:rPr>
              <a:t>();</a:t>
            </a:r>
          </a:p>
          <a:p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    </a:t>
            </a:r>
            <a:r>
              <a:rPr lang="en" altLang="zh-TW" sz="1400" dirty="0" err="1">
                <a:solidFill>
                  <a:srgbClr val="7E504F"/>
                </a:solidFill>
                <a:latin typeface="Monaco" pitchFamily="2" charset="0"/>
              </a:rPr>
              <a:t>chain</a:t>
            </a:r>
            <a:r>
              <a:rPr lang="en" altLang="zh-TW" sz="1400" dirty="0" err="1">
                <a:solidFill>
                  <a:srgbClr val="000000"/>
                </a:solidFill>
                <a:latin typeface="Monaco" pitchFamily="2" charset="0"/>
              </a:rPr>
              <a:t>.doFilter</a:t>
            </a:r>
            <a:r>
              <a:rPr lang="en" altLang="zh-TW" sz="1400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request</a:t>
            </a:r>
            <a:r>
              <a:rPr lang="en" altLang="zh-TW" sz="1400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response</a:t>
            </a:r>
            <a:r>
              <a:rPr lang="en" altLang="zh-TW" sz="1400" dirty="0">
                <a:solidFill>
                  <a:srgbClr val="000000"/>
                </a:solidFill>
                <a:latin typeface="Monaco" pitchFamily="2" charset="0"/>
              </a:rPr>
              <a:t>);</a:t>
            </a:r>
            <a:endParaRPr lang="en" altLang="zh-TW" sz="1400" dirty="0">
              <a:solidFill>
                <a:srgbClr val="7E504F"/>
              </a:solidFill>
              <a:latin typeface="Monaco" pitchFamily="2" charset="0"/>
            </a:endParaRPr>
          </a:p>
          <a:p>
            <a:r>
              <a:rPr lang="en" altLang="zh-TW" sz="1400" dirty="0">
                <a:solidFill>
                  <a:srgbClr val="931A68"/>
                </a:solidFill>
                <a:latin typeface="Monaco" pitchFamily="2" charset="0"/>
              </a:rPr>
              <a:t>    long</a:t>
            </a:r>
            <a:r>
              <a:rPr lang="en" altLang="zh-TW" sz="1400" dirty="0">
                <a:latin typeface="Monaco" pitchFamily="2" charset="0"/>
              </a:rPr>
              <a:t> </a:t>
            </a:r>
            <a:r>
              <a:rPr lang="en" altLang="zh-TW" sz="1400" u="sng" dirty="0">
                <a:solidFill>
                  <a:srgbClr val="7E504F"/>
                </a:solidFill>
                <a:latin typeface="Monaco" pitchFamily="2" charset="0"/>
              </a:rPr>
              <a:t>end</a:t>
            </a:r>
            <a:r>
              <a:rPr lang="en" altLang="zh-TW" sz="1400" dirty="0">
                <a:latin typeface="Monaco" pitchFamily="2" charset="0"/>
              </a:rPr>
              <a:t> = </a:t>
            </a:r>
            <a:r>
              <a:rPr lang="en" altLang="zh-TW" sz="1400" dirty="0" err="1">
                <a:latin typeface="Monaco" pitchFamily="2" charset="0"/>
              </a:rPr>
              <a:t>System.currentTimeMillis</a:t>
            </a:r>
            <a:r>
              <a:rPr lang="en" altLang="zh-TW" sz="1400" dirty="0">
                <a:latin typeface="Monaco" pitchFamily="2" charset="0"/>
              </a:rPr>
              <a:t>();</a:t>
            </a:r>
          </a:p>
          <a:p>
            <a:r>
              <a:rPr lang="en" altLang="zh-TW" sz="1400" dirty="0">
                <a:latin typeface="Monaco" pitchFamily="2" charset="0"/>
              </a:rPr>
              <a:t>    </a:t>
            </a:r>
            <a:r>
              <a:rPr lang="en" altLang="zh-TW" sz="1400" dirty="0" err="1">
                <a:latin typeface="Monaco" pitchFamily="2" charset="0"/>
              </a:rPr>
              <a:t>System.</a:t>
            </a:r>
            <a:r>
              <a:rPr lang="en" altLang="zh-TW" sz="1400" dirty="0" err="1">
                <a:solidFill>
                  <a:srgbClr val="0326CC"/>
                </a:solidFill>
                <a:latin typeface="Monaco" pitchFamily="2" charset="0"/>
              </a:rPr>
              <a:t>out</a:t>
            </a:r>
            <a:r>
              <a:rPr lang="en" altLang="zh-TW" sz="1400" dirty="0" err="1">
                <a:latin typeface="Monaco" pitchFamily="2" charset="0"/>
              </a:rPr>
              <a:t>.println</a:t>
            </a:r>
            <a:r>
              <a:rPr lang="en" altLang="zh-TW" sz="1400" dirty="0">
                <a:latin typeface="Monaco" pitchFamily="2" charset="0"/>
              </a:rPr>
              <a:t>( </a:t>
            </a:r>
            <a:r>
              <a:rPr lang="en" altLang="zh-TW" sz="1400" dirty="0" err="1">
                <a:solidFill>
                  <a:srgbClr val="7E504F"/>
                </a:solidFill>
                <a:latin typeface="Monaco" pitchFamily="2" charset="0"/>
              </a:rPr>
              <a:t>chain</a:t>
            </a:r>
            <a:r>
              <a:rPr lang="en" altLang="zh-TW" sz="1400" dirty="0" err="1">
                <a:latin typeface="Monaco" pitchFamily="2" charset="0"/>
              </a:rPr>
              <a:t>.getClass</a:t>
            </a:r>
            <a:r>
              <a:rPr lang="en" altLang="zh-TW" sz="1400" dirty="0">
                <a:latin typeface="Monaco" pitchFamily="2" charset="0"/>
              </a:rPr>
              <a:t>() + </a:t>
            </a:r>
            <a:r>
              <a:rPr lang="en" altLang="zh-TW" sz="1400" dirty="0">
                <a:solidFill>
                  <a:srgbClr val="3933FF"/>
                </a:solidFill>
                <a:latin typeface="Monaco" pitchFamily="2" charset="0"/>
              </a:rPr>
              <a:t>" : "</a:t>
            </a:r>
            <a:r>
              <a:rPr lang="en" altLang="zh-TW" sz="1400" dirty="0">
                <a:latin typeface="Monaco" pitchFamily="2" charset="0"/>
              </a:rPr>
              <a:t> + (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begin</a:t>
            </a:r>
            <a:r>
              <a:rPr lang="en" altLang="zh-TW" sz="1400" dirty="0">
                <a:latin typeface="Monaco" pitchFamily="2" charset="0"/>
              </a:rPr>
              <a:t> - </a:t>
            </a:r>
            <a:r>
              <a:rPr lang="en" altLang="zh-TW" sz="1400" dirty="0">
                <a:solidFill>
                  <a:srgbClr val="7E504F"/>
                </a:solidFill>
                <a:latin typeface="Monaco" pitchFamily="2" charset="0"/>
              </a:rPr>
              <a:t>begin</a:t>
            </a:r>
            <a:r>
              <a:rPr lang="en" altLang="zh-TW" sz="1400" dirty="0">
                <a:latin typeface="Monaco" pitchFamily="2" charset="0"/>
              </a:rPr>
              <a:t>) + </a:t>
            </a:r>
            <a:r>
              <a:rPr lang="en" altLang="zh-TW" sz="1400" dirty="0">
                <a:solidFill>
                  <a:srgbClr val="3933FF"/>
                </a:solidFill>
                <a:latin typeface="Monaco" pitchFamily="2" charset="0"/>
              </a:rPr>
              <a:t>" </a:t>
            </a:r>
            <a:r>
              <a:rPr lang="en" altLang="zh-TW" sz="1400" dirty="0" err="1">
                <a:solidFill>
                  <a:srgbClr val="3933FF"/>
                </a:solidFill>
                <a:latin typeface="Monaco" pitchFamily="2" charset="0"/>
              </a:rPr>
              <a:t>ms</a:t>
            </a:r>
            <a:r>
              <a:rPr lang="en" altLang="zh-TW" sz="1400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" altLang="zh-TW" sz="1400" dirty="0">
                <a:latin typeface="Monaco" pitchFamily="2" charset="0"/>
              </a:rPr>
              <a:t>);</a:t>
            </a:r>
          </a:p>
          <a:p>
            <a:r>
              <a:rPr lang="en" altLang="zh-TW" sz="1400" dirty="0">
                <a:latin typeface="Monaco" pitchFamily="2" charset="0"/>
              </a:rPr>
              <a:t>  }</a:t>
            </a:r>
          </a:p>
          <a:p>
            <a:r>
              <a:rPr lang="en" altLang="zh-TW" sz="1400" dirty="0">
                <a:latin typeface="Monaco" pitchFamily="2" charset="0"/>
              </a:rPr>
              <a:t>}</a:t>
            </a:r>
            <a:endParaRPr lang="en" altLang="zh-TW" sz="1400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0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>
            <a:extLst>
              <a:ext uri="{FF2B5EF4-FFF2-40B4-BE49-F238E27FC236}">
                <a16:creationId xmlns:a16="http://schemas.microsoft.com/office/drawing/2014/main" id="{2A9CB96F-5A23-174C-BFE5-6877BA60A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@Filter</a:t>
            </a:r>
          </a:p>
        </p:txBody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CC5A7287-E84C-0C46-A6F6-AFD8364D2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579296" cy="1080269"/>
          </a:xfrm>
        </p:spPr>
        <p:txBody>
          <a:bodyPr/>
          <a:lstStyle/>
          <a:p>
            <a:r>
              <a:rPr lang="en" altLang="zh-TW" sz="2400" dirty="0">
                <a:solidFill>
                  <a:srgbClr val="777777"/>
                </a:solidFill>
                <a:latin typeface="Monaco" pitchFamily="2" charset="0"/>
              </a:rPr>
              <a:t>@</a:t>
            </a:r>
            <a:r>
              <a:rPr lang="en" altLang="zh-TW" sz="2400" dirty="0" err="1">
                <a:solidFill>
                  <a:srgbClr val="777777"/>
                </a:solidFill>
                <a:latin typeface="Monaco" pitchFamily="2" charset="0"/>
              </a:rPr>
              <a:t>WebFilter</a:t>
            </a:r>
            <a:r>
              <a:rPr lang="en" altLang="zh-TW" sz="2400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2400" dirty="0">
                <a:solidFill>
                  <a:srgbClr val="3933FF"/>
                </a:solidFill>
                <a:latin typeface="Monaco" pitchFamily="2" charset="0"/>
              </a:rPr>
              <a:t>"/*"</a:t>
            </a:r>
            <a:r>
              <a:rPr lang="en" altLang="zh-TW" sz="2400" dirty="0">
                <a:solidFill>
                  <a:srgbClr val="000000"/>
                </a:solidFill>
                <a:latin typeface="Monaco" pitchFamily="2" charset="0"/>
              </a:rPr>
              <a:t>)</a:t>
            </a:r>
          </a:p>
          <a:p>
            <a:r>
              <a:rPr lang="en" altLang="zh-TW" sz="2400" dirty="0">
                <a:solidFill>
                  <a:srgbClr val="777777"/>
                </a:solidFill>
                <a:latin typeface="Monaco" pitchFamily="2" charset="0"/>
              </a:rPr>
              <a:t>@</a:t>
            </a:r>
            <a:r>
              <a:rPr lang="en" altLang="zh-TW" sz="2400" dirty="0" err="1">
                <a:solidFill>
                  <a:srgbClr val="777777"/>
                </a:solidFill>
                <a:latin typeface="Monaco" pitchFamily="2" charset="0"/>
              </a:rPr>
              <a:t>WebFilter</a:t>
            </a:r>
            <a:r>
              <a:rPr lang="en" altLang="zh-TW" sz="2400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2400" dirty="0" err="1">
                <a:solidFill>
                  <a:srgbClr val="3933FF"/>
                </a:solidFill>
                <a:latin typeface="Monaco" pitchFamily="2" charset="0"/>
              </a:rPr>
              <a:t>servletNames</a:t>
            </a:r>
            <a:r>
              <a:rPr lang="en" altLang="zh-TW" sz="2400" dirty="0">
                <a:solidFill>
                  <a:srgbClr val="3933FF"/>
                </a:solidFill>
                <a:latin typeface="Monaco" pitchFamily="2" charset="0"/>
              </a:rPr>
              <a:t>={"</a:t>
            </a:r>
            <a:r>
              <a:rPr lang="en" altLang="zh-TW" sz="2400" dirty="0" err="1">
                <a:solidFill>
                  <a:srgbClr val="3933FF"/>
                </a:solidFill>
                <a:latin typeface="Monaco" pitchFamily="2" charset="0"/>
              </a:rPr>
              <a:t>SomeServlet</a:t>
            </a:r>
            <a:r>
              <a:rPr lang="en" altLang="zh-TW" sz="2400" dirty="0">
                <a:solidFill>
                  <a:srgbClr val="3933FF"/>
                </a:solidFill>
                <a:latin typeface="Monaco" pitchFamily="2" charset="0"/>
              </a:rPr>
              <a:t>"}</a:t>
            </a:r>
            <a:r>
              <a:rPr lang="en" altLang="zh-TW" sz="2400" dirty="0">
                <a:solidFill>
                  <a:srgbClr val="000000"/>
                </a:solidFill>
                <a:latin typeface="Monaco" pitchFamily="2" charset="0"/>
              </a:rPr>
              <a:t>)</a:t>
            </a:r>
          </a:p>
          <a:p>
            <a:r>
              <a:rPr lang="en" altLang="zh-TW" sz="2400" dirty="0">
                <a:solidFill>
                  <a:schemeClr val="bg2"/>
                </a:solidFill>
              </a:rPr>
              <a:t>@</a:t>
            </a:r>
            <a:r>
              <a:rPr lang="en" altLang="zh-TW" sz="2400" dirty="0" err="1">
                <a:solidFill>
                  <a:schemeClr val="bg2"/>
                </a:solidFill>
              </a:rPr>
              <a:t>WebFilter</a:t>
            </a:r>
            <a:r>
              <a:rPr lang="en" altLang="zh-TW" sz="2000" dirty="0"/>
              <a:t>( </a:t>
            </a:r>
            <a:br>
              <a:rPr lang="en" altLang="zh-TW" sz="2000" dirty="0"/>
            </a:br>
            <a:r>
              <a:rPr lang="en" altLang="zh-TW" sz="2000" dirty="0"/>
              <a:t>    </a:t>
            </a:r>
            <a:r>
              <a:rPr lang="en" altLang="zh-TW" sz="2000" dirty="0" err="1"/>
              <a:t>urlPatterns</a:t>
            </a:r>
            <a:r>
              <a:rPr lang="en" altLang="zh-TW" sz="2000" dirty="0"/>
              <a:t>={"/*"}, </a:t>
            </a:r>
            <a:br>
              <a:rPr lang="en" altLang="zh-TW" sz="2000" dirty="0"/>
            </a:br>
            <a:r>
              <a:rPr lang="en" altLang="zh-TW" sz="2000" dirty="0"/>
              <a:t>    </a:t>
            </a:r>
            <a:r>
              <a:rPr lang="en" altLang="zh-TW" sz="2000" dirty="0" err="1"/>
              <a:t>initParams</a:t>
            </a:r>
            <a:r>
              <a:rPr lang="en" altLang="zh-TW" sz="2000" dirty="0"/>
              <a:t>={ </a:t>
            </a:r>
            <a:br>
              <a:rPr lang="en" altLang="zh-TW" sz="2000" dirty="0"/>
            </a:br>
            <a:r>
              <a:rPr lang="en" altLang="zh-TW" sz="2000" dirty="0"/>
              <a:t>        @</a:t>
            </a:r>
            <a:r>
              <a:rPr lang="en" altLang="zh-TW" sz="2000" dirty="0" err="1"/>
              <a:t>WebInitParam</a:t>
            </a:r>
            <a:r>
              <a:rPr lang="en" altLang="zh-TW" sz="2000" dirty="0"/>
              <a:t>(name = "PARAM1", value = "VALUE1"), </a:t>
            </a:r>
            <a:br>
              <a:rPr lang="en" altLang="zh-TW" sz="2000" dirty="0"/>
            </a:br>
            <a:r>
              <a:rPr lang="en" altLang="zh-TW" sz="2000" dirty="0"/>
              <a:t>        @</a:t>
            </a:r>
            <a:r>
              <a:rPr lang="en" altLang="zh-TW" sz="2000" dirty="0" err="1"/>
              <a:t>WebInitParam</a:t>
            </a:r>
            <a:r>
              <a:rPr lang="en" altLang="zh-TW" sz="2000" dirty="0"/>
              <a:t>(name = "PARAM2", value = "VALUE2") </a:t>
            </a:r>
            <a:br>
              <a:rPr lang="en" altLang="zh-TW" sz="2000" dirty="0"/>
            </a:br>
            <a:r>
              <a:rPr lang="en" altLang="zh-TW" sz="2000" dirty="0"/>
              <a:t>    })</a:t>
            </a:r>
            <a:endParaRPr lang="en" altLang="zh-TW" sz="2000" dirty="0">
              <a:solidFill>
                <a:srgbClr val="777777"/>
              </a:solidFill>
              <a:latin typeface="Monaco" pitchFamily="2" charset="0"/>
            </a:endParaRPr>
          </a:p>
          <a:p>
            <a:endParaRPr lang="en" altLang="zh-TW" sz="2400" dirty="0">
              <a:solidFill>
                <a:srgbClr val="777777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4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>
            <a:extLst>
              <a:ext uri="{FF2B5EF4-FFF2-40B4-BE49-F238E27FC236}">
                <a16:creationId xmlns:a16="http://schemas.microsoft.com/office/drawing/2014/main" id="{B3A47BCB-53D3-DB4A-83AC-6EF8622FE4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web.xml</a:t>
            </a:r>
            <a:endParaRPr lang="en-US" altLang="zh-TW" dirty="0"/>
          </a:p>
        </p:txBody>
      </p:sp>
      <p:sp>
        <p:nvSpPr>
          <p:cNvPr id="708611" name="Rectangle 3">
            <a:extLst>
              <a:ext uri="{FF2B5EF4-FFF2-40B4-BE49-F238E27FC236}">
                <a16:creationId xmlns:a16="http://schemas.microsoft.com/office/drawing/2014/main" id="{488AFA65-2EAB-1D4E-AF10-8A55003DB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Filter </a:t>
            </a:r>
            <a:r>
              <a:rPr lang="zh-TW" altLang="en-US" sz="2400" dirty="0"/>
              <a:t>過濾器實作</a:t>
            </a:r>
            <a:r>
              <a:rPr lang="en-US" altLang="zh-TW" sz="2400" dirty="0"/>
              <a:t>(</a:t>
            </a:r>
            <a:r>
              <a:rPr lang="en-US" altLang="zh-TW" sz="2400" dirty="0" err="1"/>
              <a:t>web.xml</a:t>
            </a:r>
            <a:r>
              <a:rPr lang="en-US" altLang="zh-TW" sz="2400" dirty="0"/>
              <a:t>)-part I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dirty="0"/>
            </a:br>
            <a:r>
              <a:rPr lang="en-US" altLang="zh-TW" sz="2000" dirty="0"/>
              <a:t>  &lt;filter-class&gt;</a:t>
            </a:r>
            <a:r>
              <a:rPr lang="en-US" altLang="zh-TW" sz="2000" dirty="0" err="1"/>
              <a:t>filters.FilterA</a:t>
            </a:r>
            <a:r>
              <a:rPr lang="en-US" altLang="zh-TW" sz="2000" dirty="0"/>
              <a:t>&lt;/filter-class&gt;    &lt;/filter&gt;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&lt;filter-mapping&gt;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b="1" dirty="0"/>
            </a:br>
            <a:r>
              <a:rPr lang="en-US" altLang="zh-TW" sz="2000" b="1" dirty="0"/>
              <a:t>  </a:t>
            </a:r>
            <a:r>
              <a:rPr lang="en-US" altLang="zh-TW" sz="2000" dirty="0">
                <a:solidFill>
                  <a:srgbClr val="FF0000"/>
                </a:solidFill>
              </a:rPr>
              <a:t>&lt;</a:t>
            </a:r>
            <a:r>
              <a:rPr lang="en-US" altLang="zh-TW" sz="2000" dirty="0" err="1">
                <a:solidFill>
                  <a:srgbClr val="FF0000"/>
                </a:solidFill>
              </a:rPr>
              <a:t>url</a:t>
            </a:r>
            <a:r>
              <a:rPr lang="en-US" altLang="zh-TW" sz="2000" dirty="0">
                <a:solidFill>
                  <a:srgbClr val="FF0000"/>
                </a:solidFill>
              </a:rPr>
              <a:t>-pattern&gt;/*&lt;/</a:t>
            </a:r>
            <a:r>
              <a:rPr lang="en-US" altLang="zh-TW" sz="2000" dirty="0" err="1">
                <a:solidFill>
                  <a:srgbClr val="FF0000"/>
                </a:solidFill>
              </a:rPr>
              <a:t>url</a:t>
            </a:r>
            <a:r>
              <a:rPr lang="en-US" altLang="zh-TW" sz="2000" dirty="0">
                <a:solidFill>
                  <a:srgbClr val="FF0000"/>
                </a:solidFill>
              </a:rPr>
              <a:t>-pattern&gt;</a:t>
            </a:r>
            <a:br>
              <a:rPr lang="en-US" altLang="zh-TW" sz="2000" dirty="0"/>
            </a:br>
            <a:r>
              <a:rPr lang="en-US" altLang="zh-TW" sz="2000" dirty="0"/>
              <a:t>&lt;/filter-mapping&gt;</a:t>
            </a:r>
          </a:p>
        </p:txBody>
      </p:sp>
    </p:spTree>
    <p:extLst>
      <p:ext uri="{BB962C8B-B14F-4D97-AF65-F5344CB8AC3E}">
        <p14:creationId xmlns:p14="http://schemas.microsoft.com/office/powerpoint/2010/main" val="251066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>
            <a:extLst>
              <a:ext uri="{FF2B5EF4-FFF2-40B4-BE49-F238E27FC236}">
                <a16:creationId xmlns:a16="http://schemas.microsoft.com/office/drawing/2014/main" id="{6B37587F-9634-BB44-A4E9-90B98CA2C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web.xml</a:t>
            </a:r>
            <a:endParaRPr lang="en-US" altLang="zh-TW" dirty="0"/>
          </a:p>
        </p:txBody>
      </p:sp>
      <p:sp>
        <p:nvSpPr>
          <p:cNvPr id="712707" name="Rectangle 3">
            <a:extLst>
              <a:ext uri="{FF2B5EF4-FFF2-40B4-BE49-F238E27FC236}">
                <a16:creationId xmlns:a16="http://schemas.microsoft.com/office/drawing/2014/main" id="{990515E1-4274-4945-B66A-EA675B08E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Filter </a:t>
            </a:r>
            <a:r>
              <a:rPr lang="zh-TW" altLang="en-US" sz="2400" dirty="0"/>
              <a:t>過濾器實作</a:t>
            </a:r>
            <a:r>
              <a:rPr lang="en-US" altLang="zh-TW" sz="2400" dirty="0"/>
              <a:t>(</a:t>
            </a:r>
            <a:r>
              <a:rPr lang="en-US" altLang="zh-TW" sz="2400" dirty="0" err="1"/>
              <a:t>web.xml</a:t>
            </a:r>
            <a:r>
              <a:rPr lang="en-US" altLang="zh-TW" sz="2400" dirty="0"/>
              <a:t>)-part II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dirty="0"/>
            </a:br>
            <a:r>
              <a:rPr lang="en-US" altLang="zh-TW" sz="2000" dirty="0"/>
              <a:t>  &lt;filter-class&gt;</a:t>
            </a:r>
            <a:r>
              <a:rPr lang="en-US" altLang="zh-TW" sz="2000" dirty="0" err="1"/>
              <a:t>filters.FilterA</a:t>
            </a:r>
            <a:r>
              <a:rPr lang="en-US" altLang="zh-TW" sz="2000" dirty="0"/>
              <a:t>&lt;/filter-class&gt;    &lt;/filter&gt;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&lt;filter-mapping&gt;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b="1" dirty="0"/>
            </a:br>
            <a:r>
              <a:rPr lang="en-US" altLang="zh-TW" sz="2000" b="1" dirty="0"/>
              <a:t>  </a:t>
            </a:r>
            <a:r>
              <a:rPr lang="en-US" altLang="zh-TW" sz="2000" dirty="0">
                <a:solidFill>
                  <a:srgbClr val="FF0000"/>
                </a:solidFill>
              </a:rPr>
              <a:t>&lt;servlet-name&gt;</a:t>
            </a:r>
            <a:r>
              <a:rPr lang="en-US" altLang="zh-TW" sz="2000" dirty="0" err="1">
                <a:solidFill>
                  <a:srgbClr val="FF0000"/>
                </a:solidFill>
              </a:rPr>
              <a:t>RedServlet</a:t>
            </a:r>
            <a:r>
              <a:rPr lang="en-US" altLang="zh-TW" sz="2000" dirty="0">
                <a:solidFill>
                  <a:srgbClr val="FF0000"/>
                </a:solidFill>
              </a:rPr>
              <a:t>&lt;/servlet-name&gt;</a:t>
            </a:r>
            <a:br>
              <a:rPr lang="en-US" altLang="zh-TW" sz="2000" dirty="0"/>
            </a:br>
            <a:r>
              <a:rPr lang="en-US" altLang="zh-TW" sz="2000" dirty="0"/>
              <a:t>&lt;/filter-mapping&gt;</a:t>
            </a:r>
          </a:p>
        </p:txBody>
      </p:sp>
    </p:spTree>
    <p:extLst>
      <p:ext uri="{BB962C8B-B14F-4D97-AF65-F5344CB8AC3E}">
        <p14:creationId xmlns:p14="http://schemas.microsoft.com/office/powerpoint/2010/main" val="110069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>
            <a:extLst>
              <a:ext uri="{FF2B5EF4-FFF2-40B4-BE49-F238E27FC236}">
                <a16:creationId xmlns:a16="http://schemas.microsoft.com/office/drawing/2014/main" id="{6B37587F-9634-BB44-A4E9-90B98CA2C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web.xml</a:t>
            </a:r>
            <a:endParaRPr lang="en-US" altLang="zh-TW" dirty="0"/>
          </a:p>
        </p:txBody>
      </p:sp>
      <p:sp>
        <p:nvSpPr>
          <p:cNvPr id="712707" name="Rectangle 3">
            <a:extLst>
              <a:ext uri="{FF2B5EF4-FFF2-40B4-BE49-F238E27FC236}">
                <a16:creationId xmlns:a16="http://schemas.microsoft.com/office/drawing/2014/main" id="{990515E1-4274-4945-B66A-EA675B08E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Filter </a:t>
            </a:r>
            <a:r>
              <a:rPr lang="zh-TW" altLang="en-US" sz="2400" dirty="0"/>
              <a:t>過濾器實作</a:t>
            </a:r>
            <a:r>
              <a:rPr lang="en-US" altLang="zh-TW" sz="2400" dirty="0"/>
              <a:t>(</a:t>
            </a:r>
            <a:r>
              <a:rPr lang="en-US" altLang="zh-TW" sz="2400" dirty="0" err="1"/>
              <a:t>web.xml</a:t>
            </a:r>
            <a:r>
              <a:rPr lang="en-US" altLang="zh-TW" sz="2400" dirty="0"/>
              <a:t>)-part III</a:t>
            </a:r>
          </a:p>
          <a:p>
            <a:pPr lvl="1">
              <a:lnSpc>
                <a:spcPct val="90000"/>
              </a:lnSpc>
            </a:pPr>
            <a:r>
              <a:rPr lang="en-US" altLang="zh-TW" sz="1800" dirty="0"/>
              <a:t>&lt;filter&gt;</a:t>
            </a:r>
            <a:br>
              <a:rPr lang="en-US" altLang="zh-TW" sz="1800" dirty="0"/>
            </a:br>
            <a:r>
              <a:rPr lang="en-US" altLang="zh-TW" sz="1800" dirty="0"/>
              <a:t>  &lt;filter-name&gt;</a:t>
            </a:r>
            <a:r>
              <a:rPr lang="en-US" altLang="zh-TW" sz="1800" dirty="0" err="1"/>
              <a:t>FilterA</a:t>
            </a:r>
            <a:r>
              <a:rPr lang="en-US" altLang="zh-TW" sz="1800" dirty="0"/>
              <a:t>&lt;/filter-name&gt;</a:t>
            </a:r>
            <a:br>
              <a:rPr lang="en-US" altLang="zh-TW" sz="1800" dirty="0"/>
            </a:br>
            <a:r>
              <a:rPr lang="en-US" altLang="zh-TW" sz="1800" dirty="0"/>
              <a:t>  &lt;filter-class&gt;</a:t>
            </a:r>
            <a:r>
              <a:rPr lang="en-US" altLang="zh-TW" sz="1800" dirty="0" err="1"/>
              <a:t>filters.FilterA</a:t>
            </a:r>
            <a:r>
              <a:rPr lang="en-US" altLang="zh-TW" sz="1800" dirty="0"/>
              <a:t>&lt;/filter-class&gt; </a:t>
            </a:r>
            <a:br>
              <a:rPr lang="en-US" altLang="zh-TW" sz="1800" dirty="0"/>
            </a:br>
            <a:r>
              <a:rPr lang="en-US" altLang="zh-TW" sz="1800" dirty="0"/>
              <a:t>  </a:t>
            </a:r>
            <a:r>
              <a:rPr lang="en" altLang="zh-TW" sz="1800" dirty="0">
                <a:solidFill>
                  <a:srgbClr val="FF0000"/>
                </a:solidFill>
              </a:rPr>
              <a:t>&lt;</a:t>
            </a:r>
            <a:r>
              <a:rPr lang="en" altLang="zh-TW" sz="1800" dirty="0" err="1">
                <a:solidFill>
                  <a:srgbClr val="FF0000"/>
                </a:solidFill>
              </a:rPr>
              <a:t>init-param</a:t>
            </a:r>
            <a:r>
              <a:rPr lang="en" altLang="zh-TW" sz="1800" dirty="0">
                <a:solidFill>
                  <a:srgbClr val="FF0000"/>
                </a:solidFill>
              </a:rPr>
              <a:t>&gt; </a:t>
            </a:r>
            <a:br>
              <a:rPr lang="en" altLang="zh-TW" sz="1800" dirty="0">
                <a:solidFill>
                  <a:srgbClr val="FF0000"/>
                </a:solidFill>
              </a:rPr>
            </a:br>
            <a:r>
              <a:rPr lang="en" altLang="zh-TW" sz="1800" dirty="0">
                <a:solidFill>
                  <a:srgbClr val="FF0000"/>
                </a:solidFill>
              </a:rPr>
              <a:t>    </a:t>
            </a:r>
            <a:r>
              <a:rPr lang="en" altLang="zh-TW" sz="1800" dirty="0">
                <a:solidFill>
                  <a:srgbClr val="FFC000"/>
                </a:solidFill>
              </a:rPr>
              <a:t>&lt;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-name&gt;PARAM1&lt;/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-name&gt; </a:t>
            </a:r>
            <a:br>
              <a:rPr lang="en" altLang="zh-TW" sz="1800" dirty="0">
                <a:solidFill>
                  <a:srgbClr val="FFC000"/>
                </a:solidFill>
              </a:rPr>
            </a:br>
            <a:r>
              <a:rPr lang="en" altLang="zh-TW" sz="1800" dirty="0">
                <a:solidFill>
                  <a:srgbClr val="FFC000"/>
                </a:solidFill>
              </a:rPr>
              <a:t>    &lt;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-value&gt;VALUE1&lt;/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-value&gt; </a:t>
            </a:r>
            <a:br>
              <a:rPr lang="en" altLang="zh-TW" sz="1800" dirty="0">
                <a:solidFill>
                  <a:srgbClr val="FF0000"/>
                </a:solidFill>
              </a:rPr>
            </a:br>
            <a:r>
              <a:rPr lang="en" altLang="zh-TW" sz="1800" dirty="0">
                <a:solidFill>
                  <a:srgbClr val="FF0000"/>
                </a:solidFill>
              </a:rPr>
              <a:t>  &lt;/</a:t>
            </a:r>
            <a:r>
              <a:rPr lang="en" altLang="zh-TW" sz="1800" dirty="0" err="1">
                <a:solidFill>
                  <a:srgbClr val="FF0000"/>
                </a:solidFill>
              </a:rPr>
              <a:t>init-param</a:t>
            </a:r>
            <a:r>
              <a:rPr lang="en" altLang="zh-TW" sz="1800" dirty="0">
                <a:solidFill>
                  <a:srgbClr val="FF0000"/>
                </a:solidFill>
              </a:rPr>
              <a:t>&gt; </a:t>
            </a:r>
            <a:br>
              <a:rPr lang="en" altLang="zh-TW" sz="1800" dirty="0">
                <a:solidFill>
                  <a:srgbClr val="FF0000"/>
                </a:solidFill>
              </a:rPr>
            </a:br>
            <a:r>
              <a:rPr lang="en" altLang="zh-TW" sz="1800" dirty="0">
                <a:solidFill>
                  <a:srgbClr val="FF0000"/>
                </a:solidFill>
              </a:rPr>
              <a:t>  &lt;</a:t>
            </a:r>
            <a:r>
              <a:rPr lang="en" altLang="zh-TW" sz="1800" dirty="0" err="1">
                <a:solidFill>
                  <a:srgbClr val="FF0000"/>
                </a:solidFill>
              </a:rPr>
              <a:t>init-param</a:t>
            </a:r>
            <a:r>
              <a:rPr lang="en" altLang="zh-TW" sz="1800" dirty="0">
                <a:solidFill>
                  <a:srgbClr val="FF0000"/>
                </a:solidFill>
              </a:rPr>
              <a:t>&gt; </a:t>
            </a:r>
            <a:br>
              <a:rPr lang="en" altLang="zh-TW" sz="1800" dirty="0">
                <a:solidFill>
                  <a:srgbClr val="FF0000"/>
                </a:solidFill>
              </a:rPr>
            </a:br>
            <a:r>
              <a:rPr lang="en" altLang="zh-TW" sz="1800" dirty="0">
                <a:solidFill>
                  <a:srgbClr val="FF0000"/>
                </a:solidFill>
              </a:rPr>
              <a:t>    </a:t>
            </a:r>
            <a:r>
              <a:rPr lang="en" altLang="zh-TW" sz="1800" dirty="0">
                <a:solidFill>
                  <a:srgbClr val="FFC000"/>
                </a:solidFill>
              </a:rPr>
              <a:t>&lt;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-name&gt;PARAM2&lt;/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-name&gt;</a:t>
            </a:r>
            <a:br>
              <a:rPr lang="en" altLang="zh-TW" sz="1800" dirty="0">
                <a:solidFill>
                  <a:srgbClr val="FFC000"/>
                </a:solidFill>
              </a:rPr>
            </a:br>
            <a:r>
              <a:rPr lang="en" altLang="zh-TW" sz="1800" dirty="0">
                <a:solidFill>
                  <a:srgbClr val="FFC000"/>
                </a:solidFill>
              </a:rPr>
              <a:t>    &lt;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-value&gt;VALUE2&lt;/</a:t>
            </a:r>
            <a:r>
              <a:rPr lang="en" altLang="zh-TW" sz="1800" dirty="0" err="1">
                <a:solidFill>
                  <a:srgbClr val="FFC000"/>
                </a:solidFill>
              </a:rPr>
              <a:t>param</a:t>
            </a:r>
            <a:r>
              <a:rPr lang="en" altLang="zh-TW" sz="1800" dirty="0">
                <a:solidFill>
                  <a:srgbClr val="FFC000"/>
                </a:solidFill>
              </a:rPr>
              <a:t>-value&gt; </a:t>
            </a:r>
            <a:br>
              <a:rPr lang="en" altLang="zh-TW" sz="1800" dirty="0">
                <a:solidFill>
                  <a:srgbClr val="FF0000"/>
                </a:solidFill>
              </a:rPr>
            </a:br>
            <a:r>
              <a:rPr lang="en" altLang="zh-TW" sz="1800" dirty="0">
                <a:solidFill>
                  <a:srgbClr val="FF0000"/>
                </a:solidFill>
              </a:rPr>
              <a:t>  &lt;/</a:t>
            </a:r>
            <a:r>
              <a:rPr lang="en" altLang="zh-TW" sz="1800" dirty="0" err="1">
                <a:solidFill>
                  <a:srgbClr val="FF0000"/>
                </a:solidFill>
              </a:rPr>
              <a:t>init-param</a:t>
            </a:r>
            <a:r>
              <a:rPr lang="en" altLang="zh-TW" sz="1800" dirty="0">
                <a:solidFill>
                  <a:srgbClr val="FF0000"/>
                </a:solidFill>
              </a:rPr>
              <a:t>&gt;</a:t>
            </a:r>
            <a:r>
              <a:rPr lang="en-US" altLang="zh-TW" sz="1800" dirty="0">
                <a:solidFill>
                  <a:srgbClr val="FF0000"/>
                </a:solidFill>
              </a:rPr>
              <a:t>  </a:t>
            </a:r>
            <a:br>
              <a:rPr lang="en-US" altLang="zh-TW" sz="1800" dirty="0">
                <a:solidFill>
                  <a:srgbClr val="FF0000"/>
                </a:solidFill>
              </a:rPr>
            </a:br>
            <a:r>
              <a:rPr lang="en-US" altLang="zh-TW" sz="1800" dirty="0"/>
              <a:t>&lt;/filter&gt;</a:t>
            </a:r>
            <a:br>
              <a:rPr lang="en-US" altLang="zh-TW" sz="1800" dirty="0"/>
            </a:br>
            <a:r>
              <a:rPr lang="en-US" altLang="zh-TW" sz="1800" dirty="0"/>
              <a:t>&lt;filter-mapping&gt;</a:t>
            </a:r>
            <a:br>
              <a:rPr lang="en-US" altLang="zh-TW" sz="1800" dirty="0"/>
            </a:br>
            <a:r>
              <a:rPr lang="en-US" altLang="zh-TW" sz="1800" dirty="0"/>
              <a:t>  &lt;filter-name&gt;</a:t>
            </a:r>
            <a:r>
              <a:rPr lang="en-US" altLang="zh-TW" sz="1800" dirty="0" err="1"/>
              <a:t>FilterA</a:t>
            </a:r>
            <a:r>
              <a:rPr lang="en-US" altLang="zh-TW" sz="1800" dirty="0"/>
              <a:t>&lt;/filter-name&gt;</a:t>
            </a:r>
            <a:br>
              <a:rPr lang="en-US" altLang="zh-TW" sz="1800" dirty="0"/>
            </a:br>
            <a:r>
              <a:rPr lang="en-US" altLang="zh-TW" sz="1800" dirty="0"/>
              <a:t>  </a:t>
            </a:r>
            <a:r>
              <a:rPr lang="en-US" altLang="zh-TW" sz="1800" dirty="0">
                <a:solidFill>
                  <a:srgbClr val="008000"/>
                </a:solidFill>
              </a:rPr>
              <a:t>&lt;</a:t>
            </a:r>
            <a:r>
              <a:rPr lang="en-US" altLang="zh-TW" sz="1800" dirty="0" err="1">
                <a:solidFill>
                  <a:srgbClr val="008000"/>
                </a:solidFill>
              </a:rPr>
              <a:t>url</a:t>
            </a:r>
            <a:r>
              <a:rPr lang="en-US" altLang="zh-TW" sz="1800" dirty="0">
                <a:solidFill>
                  <a:srgbClr val="008000"/>
                </a:solidFill>
              </a:rPr>
              <a:t>-pattern&gt;/*&lt;/</a:t>
            </a:r>
            <a:r>
              <a:rPr lang="en-US" altLang="zh-TW" sz="1800" dirty="0" err="1">
                <a:solidFill>
                  <a:srgbClr val="008000"/>
                </a:solidFill>
              </a:rPr>
              <a:t>url</a:t>
            </a:r>
            <a:r>
              <a:rPr lang="en-US" altLang="zh-TW" sz="1800" dirty="0">
                <a:solidFill>
                  <a:srgbClr val="008000"/>
                </a:solidFill>
              </a:rPr>
              <a:t>-pattern&gt;</a:t>
            </a:r>
            <a:br>
              <a:rPr lang="en-US" altLang="zh-TW" sz="1800" dirty="0">
                <a:solidFill>
                  <a:srgbClr val="008000"/>
                </a:solidFill>
              </a:rPr>
            </a:br>
            <a:r>
              <a:rPr lang="en-US" altLang="zh-TW" sz="1800" dirty="0"/>
              <a:t>&lt;/filter-mapping&gt;</a:t>
            </a:r>
          </a:p>
          <a:p>
            <a:pPr lvl="1">
              <a:lnSpc>
                <a:spcPct val="90000"/>
              </a:lnSpc>
            </a:pPr>
            <a:endParaRPr lang="en-US" altLang="zh-TW" sz="2000" dirty="0"/>
          </a:p>
          <a:p>
            <a:pPr lvl="1">
              <a:lnSpc>
                <a:spcPct val="90000"/>
              </a:lnSpc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98245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>
            <a:extLst>
              <a:ext uri="{FF2B5EF4-FFF2-40B4-BE49-F238E27FC236}">
                <a16:creationId xmlns:a16="http://schemas.microsoft.com/office/drawing/2014/main" id="{B3A47BCB-53D3-DB4A-83AC-6EF8622FE4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web.xml</a:t>
            </a:r>
            <a:endParaRPr lang="en-US" altLang="zh-TW" dirty="0"/>
          </a:p>
        </p:txBody>
      </p:sp>
      <p:sp>
        <p:nvSpPr>
          <p:cNvPr id="708611" name="Rectangle 3">
            <a:extLst>
              <a:ext uri="{FF2B5EF4-FFF2-40B4-BE49-F238E27FC236}">
                <a16:creationId xmlns:a16="http://schemas.microsoft.com/office/drawing/2014/main" id="{488AFA65-2EAB-1D4E-AF10-8A55003DB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Filter </a:t>
            </a:r>
            <a:r>
              <a:rPr lang="zh-TW" altLang="en-US" sz="2400" dirty="0"/>
              <a:t>過濾器實作</a:t>
            </a:r>
            <a:r>
              <a:rPr lang="en-US" altLang="zh-TW" sz="2400" dirty="0"/>
              <a:t>(</a:t>
            </a:r>
            <a:r>
              <a:rPr lang="en-US" altLang="zh-TW" sz="2400" dirty="0" err="1"/>
              <a:t>web.xml</a:t>
            </a:r>
            <a:r>
              <a:rPr lang="en-US" altLang="zh-TW" sz="2400" dirty="0"/>
              <a:t>)-part VI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dirty="0"/>
            </a:br>
            <a:r>
              <a:rPr lang="en-US" altLang="zh-TW" sz="2000" dirty="0"/>
              <a:t>  &lt;filter-class&gt;</a:t>
            </a:r>
            <a:r>
              <a:rPr lang="en-US" altLang="zh-TW" sz="2000" dirty="0" err="1"/>
              <a:t>filters.FilterA</a:t>
            </a:r>
            <a:r>
              <a:rPr lang="en-US" altLang="zh-TW" sz="2000" dirty="0"/>
              <a:t>&lt;/filter-class&gt;    &lt;/filter&gt;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&lt;filter-mapping&gt;</a:t>
            </a:r>
            <a:br>
              <a:rPr lang="en-US" altLang="zh-TW" sz="2000" dirty="0"/>
            </a:br>
            <a:r>
              <a:rPr lang="en-US" altLang="zh-TW" sz="2000" dirty="0"/>
              <a:t>  &lt;filter-name&gt;</a:t>
            </a:r>
            <a:r>
              <a:rPr lang="en-US" altLang="zh-TW" sz="2000" dirty="0" err="1"/>
              <a:t>FilterA</a:t>
            </a:r>
            <a:r>
              <a:rPr lang="en-US" altLang="zh-TW" sz="2000" dirty="0"/>
              <a:t>&lt;/filter-name&gt;</a:t>
            </a:r>
            <a:br>
              <a:rPr lang="en-US" altLang="zh-TW" sz="2000" b="1" dirty="0"/>
            </a:br>
            <a:r>
              <a:rPr lang="en-US" altLang="zh-TW" sz="2000" b="1" dirty="0"/>
              <a:t>  </a:t>
            </a:r>
            <a:r>
              <a:rPr lang="en-US" altLang="zh-TW" sz="2000" dirty="0">
                <a:solidFill>
                  <a:srgbClr val="008000"/>
                </a:solidFill>
              </a:rPr>
              <a:t>&lt;</a:t>
            </a:r>
            <a:r>
              <a:rPr lang="en-US" altLang="zh-TW" sz="2000" dirty="0" err="1">
                <a:solidFill>
                  <a:srgbClr val="008000"/>
                </a:solidFill>
              </a:rPr>
              <a:t>url</a:t>
            </a:r>
            <a:r>
              <a:rPr lang="en-US" altLang="zh-TW" sz="2000" dirty="0">
                <a:solidFill>
                  <a:srgbClr val="008000"/>
                </a:solidFill>
              </a:rPr>
              <a:t>-pattern&gt;/*&lt;/</a:t>
            </a:r>
            <a:r>
              <a:rPr lang="en-US" altLang="zh-TW" sz="2000" dirty="0" err="1">
                <a:solidFill>
                  <a:srgbClr val="008000"/>
                </a:solidFill>
              </a:rPr>
              <a:t>url</a:t>
            </a:r>
            <a:r>
              <a:rPr lang="en-US" altLang="zh-TW" sz="2000" dirty="0">
                <a:solidFill>
                  <a:srgbClr val="008000"/>
                </a:solidFill>
              </a:rPr>
              <a:t>-pattern&gt;</a:t>
            </a:r>
            <a:br>
              <a:rPr lang="en-US" altLang="zh-TW" sz="2000" dirty="0">
                <a:solidFill>
                  <a:srgbClr val="008000"/>
                </a:solidFill>
              </a:rPr>
            </a:br>
            <a:r>
              <a:rPr lang="en-US" altLang="zh-TW" sz="2000" dirty="0"/>
              <a:t>  </a:t>
            </a:r>
            <a:r>
              <a:rPr lang="en-US" altLang="zh-TW" sz="2000" dirty="0">
                <a:solidFill>
                  <a:srgbClr val="FF0000"/>
                </a:solidFill>
              </a:rPr>
              <a:t>&lt;dispatcher&gt;REQUEST&lt;/dispatcher&gt;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  &lt;dispatcher&gt;FORWARD&lt;/dispatcher&gt;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  &lt;dispatcher&gt;INCLUDE&lt;/dispatcher&gt;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  &lt;dispatcher&gt;ERROR&lt;/dispatcher&gt;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/>
              <a:t>&lt;/filter-mapping&gt;</a:t>
            </a:r>
          </a:p>
        </p:txBody>
      </p:sp>
    </p:spTree>
    <p:extLst>
      <p:ext uri="{BB962C8B-B14F-4D97-AF65-F5344CB8AC3E}">
        <p14:creationId xmlns:p14="http://schemas.microsoft.com/office/powerpoint/2010/main" val="386758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>
            <a:extLst>
              <a:ext uri="{FF2B5EF4-FFF2-40B4-BE49-F238E27FC236}">
                <a16:creationId xmlns:a16="http://schemas.microsoft.com/office/drawing/2014/main" id="{E9D463AA-E6FD-FA41-BFD7-418006B6A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Filter</a:t>
            </a:r>
          </a:p>
        </p:txBody>
      </p:sp>
      <p:sp>
        <p:nvSpPr>
          <p:cNvPr id="714755" name="Rectangle 3">
            <a:extLst>
              <a:ext uri="{FF2B5EF4-FFF2-40B4-BE49-F238E27FC236}">
                <a16:creationId xmlns:a16="http://schemas.microsoft.com/office/drawing/2014/main" id="{394E6656-FB1B-2A49-8962-A9B70682B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extends </a:t>
            </a:r>
            <a:r>
              <a:rPr lang="en-US" altLang="zh-TW" dirty="0" err="1"/>
              <a:t>HttpServletResponseWrapper</a:t>
            </a:r>
            <a:endParaRPr lang="en-US" altLang="zh-TW" dirty="0"/>
          </a:p>
          <a:p>
            <a:pPr lvl="1"/>
            <a:r>
              <a:rPr lang="zh-TW" altLang="en-US" dirty="0"/>
              <a:t>繼承 </a:t>
            </a:r>
            <a:r>
              <a:rPr lang="en-US" altLang="zh-TW" dirty="0" err="1"/>
              <a:t>HttpServletResponseWrapper</a:t>
            </a:r>
            <a:r>
              <a:rPr lang="en-US" altLang="zh-TW" dirty="0"/>
              <a:t> </a:t>
            </a:r>
            <a:r>
              <a:rPr lang="zh-TW" altLang="en-US" dirty="0"/>
              <a:t>讓</a:t>
            </a:r>
            <a:r>
              <a:rPr lang="en-US" altLang="zh-TW" dirty="0"/>
              <a:t>Filter</a:t>
            </a:r>
            <a:r>
              <a:rPr lang="zh-TW" altLang="en-US" dirty="0"/>
              <a:t>可以容易取得 </a:t>
            </a:r>
            <a:r>
              <a:rPr lang="en-US" altLang="zh-TW" dirty="0"/>
              <a:t>out </a:t>
            </a:r>
            <a:r>
              <a:rPr lang="zh-TW" altLang="en-US" dirty="0"/>
              <a:t>的內容物。</a:t>
            </a:r>
          </a:p>
          <a:p>
            <a:pPr lvl="1"/>
            <a:r>
              <a:rPr lang="zh-TW" altLang="en-US" dirty="0"/>
              <a:t>用以達成變更 </a:t>
            </a:r>
            <a:r>
              <a:rPr lang="en-US" altLang="zh-TW" dirty="0"/>
              <a:t>HTTP </a:t>
            </a:r>
            <a:r>
              <a:rPr lang="zh-TW" altLang="en-US" dirty="0"/>
              <a:t>相關資料內容</a:t>
            </a:r>
          </a:p>
        </p:txBody>
      </p:sp>
    </p:spTree>
    <p:extLst>
      <p:ext uri="{BB962C8B-B14F-4D97-AF65-F5344CB8AC3E}">
        <p14:creationId xmlns:p14="http://schemas.microsoft.com/office/powerpoint/2010/main" val="494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C25BAA-B3BD-0C44-957E-EB16424ACDD1}"/>
              </a:ext>
            </a:extLst>
          </p:cNvPr>
          <p:cNvSpPr/>
          <p:nvPr/>
        </p:nvSpPr>
        <p:spPr>
          <a:xfrm>
            <a:off x="395288" y="1772816"/>
            <a:ext cx="7704856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MyResponse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extends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HttpServletResponseWrapper</a:t>
            </a:r>
            <a:r>
              <a:rPr lang="en" altLang="zh-TW" sz="1400" b="1" dirty="0">
                <a:latin typeface="Monaco" pitchFamily="2" charset="0"/>
              </a:rPr>
              <a:t> {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private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PrintWriter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0326CC"/>
                </a:solidFill>
                <a:latin typeface="Monaco" pitchFamily="2" charset="0"/>
              </a:rPr>
              <a:t>out</a:t>
            </a:r>
            <a:r>
              <a:rPr lang="en" altLang="zh-TW" sz="1400" b="1" dirty="0">
                <a:latin typeface="Monaco" pitchFamily="2" charset="0"/>
              </a:rPr>
              <a:t>;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private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CharArrayWriter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solidFill>
                  <a:srgbClr val="0326CC"/>
                </a:solidFill>
                <a:latin typeface="Monaco" pitchFamily="2" charset="0"/>
              </a:rPr>
              <a:t>bufferedWriter</a:t>
            </a:r>
            <a:r>
              <a:rPr lang="en" altLang="zh-TW" sz="1400" b="1" dirty="0">
                <a:latin typeface="Monaco" pitchFamily="2" charset="0"/>
              </a:rPr>
              <a:t>;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public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MyResponse</a:t>
            </a:r>
            <a:r>
              <a:rPr lang="en" altLang="zh-TW" sz="1400" b="1" dirty="0">
                <a:latin typeface="Monaco" pitchFamily="2" charset="0"/>
              </a:rPr>
              <a:t>(</a:t>
            </a:r>
            <a:r>
              <a:rPr lang="en" altLang="zh-TW" sz="1400" b="1" dirty="0" err="1">
                <a:latin typeface="Monaco" pitchFamily="2" charset="0"/>
              </a:rPr>
              <a:t>HttpServletResponse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response</a:t>
            </a:r>
            <a:r>
              <a:rPr lang="en" altLang="zh-TW" sz="1400" b="1" dirty="0">
                <a:latin typeface="Monaco" pitchFamily="2" charset="0"/>
              </a:rPr>
              <a:t>) {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    super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response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);</a:t>
            </a:r>
            <a:endParaRPr lang="en" altLang="zh-TW" sz="1400" b="1" dirty="0">
              <a:solidFill>
                <a:srgbClr val="7E504F"/>
              </a:solidFill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0326CC"/>
                </a:solidFill>
                <a:latin typeface="Monaco" pitchFamily="2" charset="0"/>
              </a:rPr>
              <a:t>        </a:t>
            </a:r>
            <a:r>
              <a:rPr lang="en" altLang="zh-TW" sz="1400" b="1" dirty="0" err="1">
                <a:solidFill>
                  <a:srgbClr val="0326CC"/>
                </a:solidFill>
                <a:latin typeface="Monaco" pitchFamily="2" charset="0"/>
              </a:rPr>
              <a:t>bufferedWriter</a:t>
            </a:r>
            <a:r>
              <a:rPr lang="en" altLang="zh-TW" sz="1400" b="1" dirty="0">
                <a:latin typeface="Monaco" pitchFamily="2" charset="0"/>
              </a:rPr>
              <a:t> =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CharArrayWriter</a:t>
            </a:r>
            <a:r>
              <a:rPr lang="en" altLang="zh-TW" sz="1400" b="1" dirty="0">
                <a:latin typeface="Monaco" pitchFamily="2" charset="0"/>
              </a:rPr>
              <a:t>();</a:t>
            </a:r>
          </a:p>
          <a:p>
            <a:r>
              <a:rPr lang="en" altLang="zh-TW" sz="1400" b="1" dirty="0">
                <a:solidFill>
                  <a:srgbClr val="0326CC"/>
                </a:solidFill>
                <a:latin typeface="Monaco" pitchFamily="2" charset="0"/>
              </a:rPr>
              <a:t>        out</a:t>
            </a:r>
            <a:r>
              <a:rPr lang="en" altLang="zh-TW" sz="1400" b="1" dirty="0">
                <a:latin typeface="Monaco" pitchFamily="2" charset="0"/>
              </a:rPr>
              <a:t> =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PrintWriter</a:t>
            </a:r>
            <a:r>
              <a:rPr lang="en" altLang="zh-TW" sz="1400" b="1" dirty="0">
                <a:latin typeface="Monaco" pitchFamily="2" charset="0"/>
              </a:rPr>
              <a:t>(</a:t>
            </a:r>
            <a:r>
              <a:rPr lang="en" altLang="zh-TW" sz="1400" b="1" dirty="0" err="1">
                <a:solidFill>
                  <a:srgbClr val="0326CC"/>
                </a:solidFill>
                <a:latin typeface="Monaco" pitchFamily="2" charset="0"/>
              </a:rPr>
              <a:t>bufferedWriter</a:t>
            </a:r>
            <a:r>
              <a:rPr lang="en" altLang="zh-TW" sz="1400" b="1" dirty="0">
                <a:latin typeface="Monaco" pitchFamily="2" charset="0"/>
              </a:rPr>
              <a:t>);</a:t>
            </a:r>
          </a:p>
          <a:p>
            <a:r>
              <a:rPr lang="en" altLang="zh-TW" sz="1400" b="1" dirty="0">
                <a:latin typeface="Monaco" pitchFamily="2" charset="0"/>
              </a:rPr>
              <a:t>    }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777777"/>
                </a:solidFill>
                <a:latin typeface="Monaco" pitchFamily="2" charset="0"/>
              </a:rPr>
              <a:t>    @Override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public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PrintWriter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getWriter</a:t>
            </a:r>
            <a:r>
              <a:rPr lang="en" altLang="zh-TW" sz="1400" b="1" dirty="0">
                <a:latin typeface="Monaco" pitchFamily="2" charset="0"/>
              </a:rPr>
              <a:t>() { 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    return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0326CC"/>
                </a:solidFill>
                <a:latin typeface="Monaco" pitchFamily="2" charset="0"/>
              </a:rPr>
              <a:t>out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;</a:t>
            </a:r>
            <a:endParaRPr lang="en" altLang="zh-TW" sz="1400" b="1" dirty="0">
              <a:solidFill>
                <a:srgbClr val="931A68"/>
              </a:solidFill>
              <a:latin typeface="Monaco" pitchFamily="2" charset="0"/>
            </a:endParaRPr>
          </a:p>
          <a:p>
            <a:r>
              <a:rPr lang="en" altLang="zh-TW" sz="1400" b="1" dirty="0">
                <a:latin typeface="Monaco" pitchFamily="2" charset="0"/>
              </a:rPr>
              <a:t>    }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public</a:t>
            </a:r>
            <a:r>
              <a:rPr lang="en" altLang="zh-TW" sz="1400" b="1" dirty="0">
                <a:latin typeface="Monaco" pitchFamily="2" charset="0"/>
              </a:rPr>
              <a:t> String </a:t>
            </a:r>
            <a:r>
              <a:rPr lang="en" altLang="zh-TW" sz="1400" b="1" dirty="0" err="1">
                <a:latin typeface="Monaco" pitchFamily="2" charset="0"/>
              </a:rPr>
              <a:t>getResult</a:t>
            </a:r>
            <a:r>
              <a:rPr lang="en" altLang="zh-TW" sz="1400" b="1" dirty="0">
                <a:latin typeface="Monaco" pitchFamily="2" charset="0"/>
              </a:rPr>
              <a:t>() { 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    return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solidFill>
                  <a:srgbClr val="0326CC"/>
                </a:solidFill>
                <a:latin typeface="Monaco" pitchFamily="2" charset="0"/>
              </a:rPr>
              <a:t>bufferedWriter</a:t>
            </a:r>
            <a:r>
              <a:rPr lang="en" altLang="zh-TW" sz="1400" b="1" dirty="0" err="1">
                <a:latin typeface="Monaco" pitchFamily="2" charset="0"/>
              </a:rPr>
              <a:t>.toString</a:t>
            </a:r>
            <a:r>
              <a:rPr lang="en" altLang="zh-TW" sz="1400" b="1" dirty="0">
                <a:latin typeface="Monaco" pitchFamily="2" charset="0"/>
              </a:rPr>
              <a:t>();</a:t>
            </a:r>
          </a:p>
          <a:p>
            <a:r>
              <a:rPr lang="en" altLang="zh-TW" sz="1400" b="1" dirty="0">
                <a:latin typeface="Monaco" pitchFamily="2" charset="0"/>
              </a:rPr>
              <a:t>    }</a:t>
            </a:r>
          </a:p>
          <a:p>
            <a:r>
              <a:rPr lang="en" altLang="zh-TW" sz="1400" b="1" dirty="0">
                <a:latin typeface="Monaco" pitchFamily="2" charset="0"/>
              </a:rPr>
              <a:t>}</a:t>
            </a:r>
            <a:endParaRPr lang="en" altLang="zh-TW" sz="1400" b="1" dirty="0">
              <a:effectLst/>
              <a:latin typeface="Monaco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F4422-D0BC-7741-9469-1F6CDAFF5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792162"/>
          </a:xfrm>
        </p:spPr>
        <p:txBody>
          <a:bodyPr/>
          <a:lstStyle/>
          <a:p>
            <a:r>
              <a:rPr lang="en-US" altLang="zh-TW" dirty="0" err="1"/>
              <a:t>MyResponse.java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989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>
            <a:extLst>
              <a:ext uri="{FF2B5EF4-FFF2-40B4-BE49-F238E27FC236}">
                <a16:creationId xmlns:a16="http://schemas.microsoft.com/office/drawing/2014/main" id="{8E9E8B07-347C-3845-B63E-330685621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華康中明體" pitchFamily="49" charset="-120"/>
              </a:rPr>
              <a:t>Filter</a:t>
            </a:r>
          </a:p>
        </p:txBody>
      </p:sp>
      <p:sp>
        <p:nvSpPr>
          <p:cNvPr id="670723" name="Rectangle 3">
            <a:extLst>
              <a:ext uri="{FF2B5EF4-FFF2-40B4-BE49-F238E27FC236}">
                <a16:creationId xmlns:a16="http://schemas.microsoft.com/office/drawing/2014/main" id="{45427CBA-B832-2F44-AC9E-8C5121337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華康中黑體" pitchFamily="49" charset="-120"/>
              </a:rPr>
              <a:t>Filter </a:t>
            </a:r>
            <a:r>
              <a:rPr lang="zh-TW" altLang="en-US">
                <a:ea typeface="華康中黑體" pitchFamily="49" charset="-120"/>
              </a:rPr>
              <a:t>過濾器</a:t>
            </a:r>
          </a:p>
          <a:p>
            <a:pPr lvl="1"/>
            <a:r>
              <a:rPr lang="zh-TW" altLang="en-US">
                <a:ea typeface="華康中黑體" pitchFamily="49" charset="-120"/>
              </a:rPr>
              <a:t>可以擔任瀏覽器與</a:t>
            </a:r>
            <a:r>
              <a:rPr lang="en-US" altLang="zh-TW">
                <a:ea typeface="華康中黑體" pitchFamily="49" charset="-120"/>
              </a:rPr>
              <a:t>JSP/Servlet</a:t>
            </a:r>
            <a:r>
              <a:rPr lang="zh-TW" altLang="en-US">
                <a:ea typeface="華康中黑體" pitchFamily="49" charset="-120"/>
              </a:rPr>
              <a:t>之間的一個中介處理者，一些</a:t>
            </a:r>
            <a:r>
              <a:rPr lang="en-US" altLang="zh-TW">
                <a:ea typeface="華康中黑體" pitchFamily="49" charset="-120"/>
              </a:rPr>
              <a:t>request</a:t>
            </a:r>
            <a:r>
              <a:rPr lang="zh-TW" altLang="en-US">
                <a:ea typeface="華康中黑體" pitchFamily="49" charset="-120"/>
              </a:rPr>
              <a:t>的前置處理動作及一些</a:t>
            </a:r>
            <a:r>
              <a:rPr lang="en-US" altLang="zh-TW">
                <a:ea typeface="華康中黑體" pitchFamily="49" charset="-120"/>
              </a:rPr>
              <a:t>response</a:t>
            </a:r>
            <a:r>
              <a:rPr lang="zh-TW" altLang="en-US">
                <a:ea typeface="華康中黑體" pitchFamily="49" charset="-120"/>
              </a:rPr>
              <a:t>的後置處理，都可以交由這個</a:t>
            </a:r>
            <a:r>
              <a:rPr lang="zh-TW" altLang="en-US">
                <a:solidFill>
                  <a:srgbClr val="FF0000"/>
                </a:solidFill>
                <a:ea typeface="華康中黑體" pitchFamily="49" charset="-120"/>
              </a:rPr>
              <a:t>中介處理者</a:t>
            </a:r>
            <a:r>
              <a:rPr lang="zh-TW" altLang="en-US">
                <a:ea typeface="華康中黑體" pitchFamily="49" charset="-120"/>
              </a:rPr>
              <a:t>來完成</a:t>
            </a:r>
          </a:p>
          <a:p>
            <a:pPr lvl="1"/>
            <a:r>
              <a:rPr lang="zh-TW" altLang="en-US">
                <a:ea typeface="華康中黑體" pitchFamily="49" charset="-120"/>
              </a:rPr>
              <a:t>例如某些網頁都需要統一的身份驗證方式時，與其在每一個網頁中都撰寫驗證的程式碼，不如直接撰寫</a:t>
            </a:r>
            <a:r>
              <a:rPr lang="en-US" altLang="zh-TW">
                <a:ea typeface="華康中黑體" pitchFamily="49" charset="-120"/>
              </a:rPr>
              <a:t>Filter</a:t>
            </a:r>
            <a:r>
              <a:rPr lang="zh-TW" altLang="en-US">
                <a:ea typeface="華康中黑體" pitchFamily="49" charset="-120"/>
              </a:rPr>
              <a:t>，讓它來統一進行處理。</a:t>
            </a:r>
          </a:p>
        </p:txBody>
      </p:sp>
    </p:spTree>
    <p:extLst>
      <p:ext uri="{BB962C8B-B14F-4D97-AF65-F5344CB8AC3E}">
        <p14:creationId xmlns:p14="http://schemas.microsoft.com/office/powerpoint/2010/main" val="241441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0DF4422-D0BC-7741-9469-1F6CDAFF5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229600" cy="792162"/>
          </a:xfrm>
        </p:spPr>
        <p:txBody>
          <a:bodyPr/>
          <a:lstStyle/>
          <a:p>
            <a:r>
              <a:rPr lang="en-US" altLang="zh-TW" dirty="0" err="1"/>
              <a:t>WatermarkFilter.java</a:t>
            </a: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77617B-1C97-3742-BE8E-CAB05E897B33}"/>
              </a:ext>
            </a:extLst>
          </p:cNvPr>
          <p:cNvSpPr/>
          <p:nvPr/>
        </p:nvSpPr>
        <p:spPr>
          <a:xfrm>
            <a:off x="395288" y="1844824"/>
            <a:ext cx="7849120" cy="37548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b="1" dirty="0">
                <a:solidFill>
                  <a:srgbClr val="777777"/>
                </a:solidFill>
                <a:latin typeface="Monaco" pitchFamily="2" charset="0"/>
              </a:rPr>
              <a:t>@</a:t>
            </a:r>
            <a:r>
              <a:rPr lang="en" altLang="zh-TW" sz="1400" b="1" dirty="0" err="1">
                <a:solidFill>
                  <a:srgbClr val="777777"/>
                </a:solidFill>
                <a:latin typeface="Monaco" pitchFamily="2" charset="0"/>
              </a:rPr>
              <a:t>WebFilter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b="1" dirty="0">
                <a:solidFill>
                  <a:srgbClr val="3933FF"/>
                </a:solidFill>
                <a:latin typeface="Monaco" pitchFamily="2" charset="0"/>
              </a:rPr>
              <a:t>"/report/*"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)</a:t>
            </a:r>
            <a:endParaRPr lang="en" altLang="zh-TW" sz="1400" b="1" dirty="0">
              <a:solidFill>
                <a:srgbClr val="3933FF"/>
              </a:solidFill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WatermarkFilter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implements</a:t>
            </a:r>
            <a:r>
              <a:rPr lang="en" altLang="zh-TW" sz="1400" b="1" dirty="0">
                <a:latin typeface="Monaco" pitchFamily="2" charset="0"/>
              </a:rPr>
              <a:t> Filter {</a:t>
            </a:r>
          </a:p>
          <a:p>
            <a:br>
              <a:rPr lang="en" altLang="zh-TW" sz="1400" b="1" dirty="0">
                <a:latin typeface="Monaco" pitchFamily="2" charset="0"/>
              </a:rPr>
            </a:br>
            <a:r>
              <a:rPr lang="en" altLang="zh-TW" sz="1400" b="1" dirty="0">
                <a:latin typeface="Monaco" pitchFamily="2" charset="0"/>
              </a:rPr>
              <a:t>    </a:t>
            </a:r>
            <a:r>
              <a:rPr lang="en" altLang="zh-TW" sz="1400" b="1" dirty="0">
                <a:solidFill>
                  <a:srgbClr val="777777"/>
                </a:solidFill>
                <a:latin typeface="Monaco" pitchFamily="2" charset="0"/>
              </a:rPr>
              <a:t>@Override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public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void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doFilter</a:t>
            </a:r>
            <a:r>
              <a:rPr lang="en" altLang="zh-TW" sz="1400" b="1" dirty="0">
                <a:latin typeface="Monaco" pitchFamily="2" charset="0"/>
              </a:rPr>
              <a:t>(</a:t>
            </a:r>
            <a:r>
              <a:rPr lang="en" altLang="zh-TW" sz="1400" b="1" dirty="0" err="1">
                <a:latin typeface="Monaco" pitchFamily="2" charset="0"/>
              </a:rPr>
              <a:t>ServletRequest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req</a:t>
            </a:r>
            <a:r>
              <a:rPr lang="en" altLang="zh-TW" sz="1400" b="1" dirty="0">
                <a:latin typeface="Monaco" pitchFamily="2" charset="0"/>
              </a:rPr>
              <a:t>, </a:t>
            </a:r>
            <a:r>
              <a:rPr lang="en" altLang="zh-TW" sz="1400" b="1" dirty="0" err="1">
                <a:latin typeface="Monaco" pitchFamily="2" charset="0"/>
              </a:rPr>
              <a:t>ServletResponse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resp</a:t>
            </a:r>
            <a:r>
              <a:rPr lang="en" altLang="zh-TW" sz="1400" b="1" dirty="0">
                <a:latin typeface="Monaco" pitchFamily="2" charset="0"/>
              </a:rPr>
              <a:t>,</a:t>
            </a:r>
          </a:p>
          <a:p>
            <a:r>
              <a:rPr lang="en" altLang="zh-TW" sz="1400" b="1" dirty="0">
                <a:latin typeface="Monaco" pitchFamily="2" charset="0"/>
              </a:rPr>
              <a:t>                         </a:t>
            </a:r>
            <a:r>
              <a:rPr lang="en" altLang="zh-TW" sz="1400" b="1" dirty="0" err="1">
                <a:latin typeface="Monaco" pitchFamily="2" charset="0"/>
              </a:rPr>
              <a:t>FilterChain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chain</a:t>
            </a:r>
            <a:r>
              <a:rPr lang="en" altLang="zh-TW" sz="1400" b="1" dirty="0">
                <a:latin typeface="Monaco" pitchFamily="2" charset="0"/>
              </a:rPr>
              <a:t>)</a:t>
            </a:r>
          </a:p>
          <a:p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                         throws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IOException</a:t>
            </a:r>
            <a:r>
              <a:rPr lang="en" altLang="zh-TW" sz="1400" b="1" dirty="0">
                <a:latin typeface="Monaco" pitchFamily="2" charset="0"/>
              </a:rPr>
              <a:t>, </a:t>
            </a:r>
            <a:r>
              <a:rPr lang="en" altLang="zh-TW" sz="1400" b="1" dirty="0" err="1">
                <a:latin typeface="Monaco" pitchFamily="2" charset="0"/>
              </a:rPr>
              <a:t>ServletException</a:t>
            </a:r>
            <a:r>
              <a:rPr lang="en" altLang="zh-TW" sz="1400" b="1" dirty="0">
                <a:latin typeface="Monaco" pitchFamily="2" charset="0"/>
              </a:rPr>
              <a:t> {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latin typeface="Monaco" pitchFamily="2" charset="0"/>
              </a:rPr>
              <a:t>        </a:t>
            </a:r>
            <a:r>
              <a:rPr lang="en" altLang="zh-TW" sz="1400" b="1" dirty="0" err="1">
                <a:latin typeface="Monaco" pitchFamily="2" charset="0"/>
              </a:rPr>
              <a:t>MyResponse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myResp</a:t>
            </a:r>
            <a:r>
              <a:rPr lang="en" altLang="zh-TW" sz="1400" b="1" dirty="0">
                <a:latin typeface="Monaco" pitchFamily="2" charset="0"/>
              </a:rPr>
              <a:t> = </a:t>
            </a:r>
            <a:r>
              <a:rPr lang="en" altLang="zh-TW" sz="1400" b="1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" altLang="zh-TW" sz="1400" b="1" dirty="0">
                <a:latin typeface="Monaco" pitchFamily="2" charset="0"/>
              </a:rPr>
              <a:t> </a:t>
            </a:r>
            <a:r>
              <a:rPr lang="en" altLang="zh-TW" sz="1400" b="1" dirty="0" err="1">
                <a:latin typeface="Monaco" pitchFamily="2" charset="0"/>
              </a:rPr>
              <a:t>MyResponse</a:t>
            </a:r>
            <a:r>
              <a:rPr lang="en" altLang="zh-TW" sz="1400" b="1" dirty="0">
                <a:latin typeface="Monaco" pitchFamily="2" charset="0"/>
              </a:rPr>
              <a:t>((</a:t>
            </a:r>
            <a:r>
              <a:rPr lang="en" altLang="zh-TW" sz="1400" b="1" dirty="0" err="1">
                <a:latin typeface="Monaco" pitchFamily="2" charset="0"/>
              </a:rPr>
              <a:t>HttpServletResponse</a:t>
            </a:r>
            <a:r>
              <a:rPr lang="en" altLang="zh-TW" sz="1400" b="1" dirty="0">
                <a:latin typeface="Monaco" pitchFamily="2" charset="0"/>
              </a:rPr>
              <a:t>)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resp</a:t>
            </a:r>
            <a:r>
              <a:rPr lang="en" altLang="zh-TW" sz="1400" b="1" dirty="0">
                <a:latin typeface="Monaco" pitchFamily="2" charset="0"/>
              </a:rPr>
              <a:t>);</a:t>
            </a:r>
          </a:p>
          <a:p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       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chain</a:t>
            </a:r>
            <a:r>
              <a:rPr lang="en" altLang="zh-TW" sz="1400" b="1" dirty="0" err="1">
                <a:solidFill>
                  <a:srgbClr val="000000"/>
                </a:solidFill>
                <a:latin typeface="Monaco" pitchFamily="2" charset="0"/>
              </a:rPr>
              <a:t>.doFilter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req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myResp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);</a:t>
            </a:r>
            <a:endParaRPr lang="en" altLang="zh-TW" sz="1400" b="1" dirty="0">
              <a:solidFill>
                <a:srgbClr val="7E504F"/>
              </a:solidFill>
              <a:latin typeface="Monaco" pitchFamily="2" charset="0"/>
            </a:endParaRPr>
          </a:p>
          <a:p>
            <a:r>
              <a:rPr lang="en" altLang="zh-TW" sz="1400" b="1" dirty="0">
                <a:latin typeface="Monaco" pitchFamily="2" charset="0"/>
              </a:rPr>
              <a:t>        String </a:t>
            </a:r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html</a:t>
            </a:r>
            <a:r>
              <a:rPr lang="en" altLang="zh-TW" sz="1400" b="1" dirty="0">
                <a:latin typeface="Monaco" pitchFamily="2" charset="0"/>
              </a:rPr>
              <a:t> =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myResponse</a:t>
            </a:r>
            <a:r>
              <a:rPr lang="en" altLang="zh-TW" sz="1400" b="1" dirty="0" err="1">
                <a:latin typeface="Monaco" pitchFamily="2" charset="0"/>
              </a:rPr>
              <a:t>.getResult</a:t>
            </a:r>
            <a:r>
              <a:rPr lang="en" altLang="zh-TW" sz="1400" b="1" dirty="0">
                <a:latin typeface="Monaco" pitchFamily="2" charset="0"/>
              </a:rPr>
              <a:t>();</a:t>
            </a:r>
          </a:p>
          <a:p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        html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 =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html</a:t>
            </a:r>
            <a:r>
              <a:rPr lang="en" altLang="zh-TW" sz="1400" b="1" dirty="0" err="1">
                <a:solidFill>
                  <a:srgbClr val="000000"/>
                </a:solidFill>
                <a:latin typeface="Monaco" pitchFamily="2" charset="0"/>
              </a:rPr>
              <a:t>.replaceAll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(</a:t>
            </a:r>
            <a:r>
              <a:rPr lang="en" altLang="zh-TW" sz="1400" b="1" dirty="0">
                <a:solidFill>
                  <a:srgbClr val="3933FF"/>
                </a:solidFill>
                <a:latin typeface="Monaco" pitchFamily="2" charset="0"/>
              </a:rPr>
              <a:t>"&lt;body"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, </a:t>
            </a:r>
          </a:p>
          <a:p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                       </a:t>
            </a:r>
            <a:r>
              <a:rPr lang="en" altLang="zh-TW" sz="1400" b="1" dirty="0">
                <a:solidFill>
                  <a:srgbClr val="3933FF"/>
                </a:solidFill>
                <a:latin typeface="Monaco" pitchFamily="2" charset="0"/>
              </a:rPr>
              <a:t>"&lt;body background=\"../images/</a:t>
            </a:r>
            <a:r>
              <a:rPr lang="en" altLang="zh-TW" sz="1400" b="1" dirty="0" err="1">
                <a:solidFill>
                  <a:srgbClr val="3933FF"/>
                </a:solidFill>
                <a:latin typeface="Monaco" pitchFamily="2" charset="0"/>
              </a:rPr>
              <a:t>watermark.jpg</a:t>
            </a:r>
            <a:r>
              <a:rPr lang="en" altLang="zh-TW" sz="1400" b="1" dirty="0">
                <a:solidFill>
                  <a:srgbClr val="3933FF"/>
                </a:solidFill>
                <a:latin typeface="Monaco" pitchFamily="2" charset="0"/>
              </a:rPr>
              <a:t>\""</a:t>
            </a:r>
            <a:r>
              <a:rPr lang="en" altLang="zh-TW" sz="1400" b="1" dirty="0">
                <a:solidFill>
                  <a:srgbClr val="000000"/>
                </a:solidFill>
                <a:latin typeface="Monaco" pitchFamily="2" charset="0"/>
              </a:rPr>
              <a:t>);</a:t>
            </a:r>
            <a:endParaRPr lang="en" altLang="zh-TW" sz="1400" b="1" dirty="0">
              <a:solidFill>
                <a:srgbClr val="3933FF"/>
              </a:solidFill>
              <a:latin typeface="Monaco" pitchFamily="2" charset="0"/>
            </a:endParaRPr>
          </a:p>
          <a:p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        </a:t>
            </a:r>
            <a:r>
              <a:rPr lang="en" altLang="zh-TW" sz="1400" b="1" dirty="0" err="1">
                <a:solidFill>
                  <a:srgbClr val="7E504F"/>
                </a:solidFill>
                <a:latin typeface="Monaco" pitchFamily="2" charset="0"/>
              </a:rPr>
              <a:t>resp</a:t>
            </a:r>
            <a:r>
              <a:rPr lang="en" altLang="zh-TW" sz="1400" b="1" dirty="0" err="1">
                <a:latin typeface="Monaco" pitchFamily="2" charset="0"/>
              </a:rPr>
              <a:t>.getWriter</a:t>
            </a:r>
            <a:r>
              <a:rPr lang="en" altLang="zh-TW" sz="1400" b="1" dirty="0">
                <a:latin typeface="Monaco" pitchFamily="2" charset="0"/>
              </a:rPr>
              <a:t>().</a:t>
            </a:r>
            <a:r>
              <a:rPr lang="en" altLang="zh-TW" sz="1400" b="1" dirty="0" err="1">
                <a:latin typeface="Monaco" pitchFamily="2" charset="0"/>
              </a:rPr>
              <a:t>println</a:t>
            </a:r>
            <a:r>
              <a:rPr lang="en" altLang="zh-TW" sz="1400" b="1" dirty="0">
                <a:latin typeface="Monaco" pitchFamily="2" charset="0"/>
              </a:rPr>
              <a:t>(</a:t>
            </a:r>
            <a:r>
              <a:rPr lang="en" altLang="zh-TW" sz="1400" b="1" dirty="0">
                <a:solidFill>
                  <a:srgbClr val="7E504F"/>
                </a:solidFill>
                <a:latin typeface="Monaco" pitchFamily="2" charset="0"/>
              </a:rPr>
              <a:t>html</a:t>
            </a:r>
            <a:r>
              <a:rPr lang="en" altLang="zh-TW" sz="1400" b="1" dirty="0">
                <a:latin typeface="Monaco" pitchFamily="2" charset="0"/>
              </a:rPr>
              <a:t>);</a:t>
            </a:r>
          </a:p>
          <a:p>
            <a:r>
              <a:rPr lang="en" altLang="zh-TW" sz="1400" b="1" dirty="0">
                <a:latin typeface="Monaco" pitchFamily="2" charset="0"/>
              </a:rPr>
              <a:t>    }</a:t>
            </a:r>
          </a:p>
          <a:p>
            <a:endParaRPr lang="en" altLang="zh-TW" sz="1400" b="1" dirty="0">
              <a:latin typeface="Monaco" pitchFamily="2" charset="0"/>
            </a:endParaRPr>
          </a:p>
          <a:p>
            <a:r>
              <a:rPr lang="en" altLang="zh-TW" sz="1400" b="1" dirty="0">
                <a:latin typeface="Monaco" pitchFamily="2" charset="0"/>
              </a:rPr>
              <a:t>}</a:t>
            </a:r>
            <a:endParaRPr lang="en" altLang="zh-TW" sz="1400" b="1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4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>
            <a:extLst>
              <a:ext uri="{FF2B5EF4-FFF2-40B4-BE49-F238E27FC236}">
                <a16:creationId xmlns:a16="http://schemas.microsoft.com/office/drawing/2014/main" id="{772EE570-1520-DF49-AB09-79CBACDAD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華康中明體" pitchFamily="49" charset="-120"/>
              </a:rPr>
              <a:t>Filter </a:t>
            </a:r>
            <a:r>
              <a:rPr lang="zh-TW" altLang="en-US">
                <a:ea typeface="華康中明體" pitchFamily="49" charset="-120"/>
              </a:rPr>
              <a:t>運作</a:t>
            </a:r>
          </a:p>
        </p:txBody>
      </p:sp>
      <p:sp>
        <p:nvSpPr>
          <p:cNvPr id="702468" name="Rectangle 4">
            <a:extLst>
              <a:ext uri="{FF2B5EF4-FFF2-40B4-BE49-F238E27FC236}">
                <a16:creationId xmlns:a16="http://schemas.microsoft.com/office/drawing/2014/main" id="{21707017-38C3-6F44-9145-AA2D50D7E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16113"/>
            <a:ext cx="4319587" cy="3457575"/>
          </a:xfrm>
          <a:prstGeom prst="rect">
            <a:avLst/>
          </a:prstGeom>
          <a:noFill/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2469" name="Rectangle 5">
            <a:extLst>
              <a:ext uri="{FF2B5EF4-FFF2-40B4-BE49-F238E27FC236}">
                <a16:creationId xmlns:a16="http://schemas.microsoft.com/office/drawing/2014/main" id="{1628A816-4709-644A-A917-2AB8343E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16113"/>
            <a:ext cx="1295400" cy="3457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2470" name="Text Box 6">
            <a:extLst>
              <a:ext uri="{FF2B5EF4-FFF2-40B4-BE49-F238E27FC236}">
                <a16:creationId xmlns:a16="http://schemas.microsoft.com/office/drawing/2014/main" id="{C0E01A9F-5629-1445-B2CF-CF19BDED3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IE</a:t>
            </a:r>
          </a:p>
        </p:txBody>
      </p:sp>
      <p:sp>
        <p:nvSpPr>
          <p:cNvPr id="702471" name="Text Box 7">
            <a:extLst>
              <a:ext uri="{FF2B5EF4-FFF2-40B4-BE49-F238E27FC236}">
                <a16:creationId xmlns:a16="http://schemas.microsoft.com/office/drawing/2014/main" id="{A68D593B-AFF6-5245-835E-8639EEA5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913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Tomcat</a:t>
            </a:r>
          </a:p>
        </p:txBody>
      </p:sp>
      <p:sp>
        <p:nvSpPr>
          <p:cNvPr id="702478" name="Line 14">
            <a:extLst>
              <a:ext uri="{FF2B5EF4-FFF2-40B4-BE49-F238E27FC236}">
                <a16:creationId xmlns:a16="http://schemas.microsoft.com/office/drawing/2014/main" id="{3C519CC2-7129-3C4D-ABD9-2A980972D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636838"/>
            <a:ext cx="475297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79" name="Line 15">
            <a:extLst>
              <a:ext uri="{FF2B5EF4-FFF2-40B4-BE49-F238E27FC236}">
                <a16:creationId xmlns:a16="http://schemas.microsoft.com/office/drawing/2014/main" id="{F488AD3D-1952-9047-94CC-EDB7205B4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2852738"/>
            <a:ext cx="4897437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2" name="Line 18">
            <a:extLst>
              <a:ext uri="{FF2B5EF4-FFF2-40B4-BE49-F238E27FC236}">
                <a16:creationId xmlns:a16="http://schemas.microsoft.com/office/drawing/2014/main" id="{5604DC84-2E3B-BF47-ADD8-6928E5A1B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724400"/>
            <a:ext cx="475297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3" name="Line 19">
            <a:extLst>
              <a:ext uri="{FF2B5EF4-FFF2-40B4-BE49-F238E27FC236}">
                <a16:creationId xmlns:a16="http://schemas.microsoft.com/office/drawing/2014/main" id="{9516E100-46F5-C746-ACD0-88A7D6BFF5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5013325"/>
            <a:ext cx="4897437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5" name="Line 21">
            <a:extLst>
              <a:ext uri="{FF2B5EF4-FFF2-40B4-BE49-F238E27FC236}">
                <a16:creationId xmlns:a16="http://schemas.microsoft.com/office/drawing/2014/main" id="{DB0D69CA-532D-4745-9602-0F3807384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3644900"/>
            <a:ext cx="4824412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6" name="Line 22">
            <a:extLst>
              <a:ext uri="{FF2B5EF4-FFF2-40B4-BE49-F238E27FC236}">
                <a16:creationId xmlns:a16="http://schemas.microsoft.com/office/drawing/2014/main" id="{98F7A34A-6068-5D40-854A-22D73484A0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3860800"/>
            <a:ext cx="4897437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2487" name="AutoShape 23">
            <a:extLst>
              <a:ext uri="{FF2B5EF4-FFF2-40B4-BE49-F238E27FC236}">
                <a16:creationId xmlns:a16="http://schemas.microsoft.com/office/drawing/2014/main" id="{27219BF3-DD5C-7647-92E3-FFF3D347D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2276475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2488" name="AutoShape 24">
            <a:extLst>
              <a:ext uri="{FF2B5EF4-FFF2-40B4-BE49-F238E27FC236}">
                <a16:creationId xmlns:a16="http://schemas.microsoft.com/office/drawing/2014/main" id="{0BB4EABA-9CA5-224A-9D1D-C2FC139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292600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2489" name="AutoShape 25">
            <a:extLst>
              <a:ext uri="{FF2B5EF4-FFF2-40B4-BE49-F238E27FC236}">
                <a16:creationId xmlns:a16="http://schemas.microsoft.com/office/drawing/2014/main" id="{A3DBF40B-E005-ED4A-9AB7-5C4136E3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284538"/>
            <a:ext cx="1295400" cy="1008062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91178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>
            <a:extLst>
              <a:ext uri="{FF2B5EF4-FFF2-40B4-BE49-F238E27FC236}">
                <a16:creationId xmlns:a16="http://schemas.microsoft.com/office/drawing/2014/main" id="{B031DCA3-97BD-5F48-BC6D-1BB8F6C28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華康中明體" pitchFamily="49" charset="-120"/>
              </a:rPr>
              <a:t>Filter </a:t>
            </a:r>
            <a:r>
              <a:rPr lang="zh-TW" altLang="en-US">
                <a:ea typeface="華康中明體" pitchFamily="49" charset="-120"/>
              </a:rPr>
              <a:t>運作</a:t>
            </a:r>
          </a:p>
        </p:txBody>
      </p:sp>
      <p:sp>
        <p:nvSpPr>
          <p:cNvPr id="704515" name="Rectangle 3">
            <a:extLst>
              <a:ext uri="{FF2B5EF4-FFF2-40B4-BE49-F238E27FC236}">
                <a16:creationId xmlns:a16="http://schemas.microsoft.com/office/drawing/2014/main" id="{DC019444-BDC3-F048-A325-9B2C1CBD2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16113"/>
            <a:ext cx="4319587" cy="3457575"/>
          </a:xfrm>
          <a:prstGeom prst="rect">
            <a:avLst/>
          </a:prstGeom>
          <a:noFill/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4516" name="Rectangle 4">
            <a:extLst>
              <a:ext uri="{FF2B5EF4-FFF2-40B4-BE49-F238E27FC236}">
                <a16:creationId xmlns:a16="http://schemas.microsoft.com/office/drawing/2014/main" id="{BC1B88E8-77F3-D44C-BA6B-9F9279836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16113"/>
            <a:ext cx="1295400" cy="3457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4517" name="Text Box 5">
            <a:extLst>
              <a:ext uri="{FF2B5EF4-FFF2-40B4-BE49-F238E27FC236}">
                <a16:creationId xmlns:a16="http://schemas.microsoft.com/office/drawing/2014/main" id="{3D38E5FD-688D-5C4E-8DFB-6B2EC7E45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IE</a:t>
            </a:r>
          </a:p>
        </p:txBody>
      </p:sp>
      <p:sp>
        <p:nvSpPr>
          <p:cNvPr id="704518" name="Text Box 6">
            <a:extLst>
              <a:ext uri="{FF2B5EF4-FFF2-40B4-BE49-F238E27FC236}">
                <a16:creationId xmlns:a16="http://schemas.microsoft.com/office/drawing/2014/main" id="{84020912-827A-2C43-8694-FC2FBEA8D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913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Tomcat</a:t>
            </a:r>
          </a:p>
        </p:txBody>
      </p:sp>
      <p:sp>
        <p:nvSpPr>
          <p:cNvPr id="704522" name="Rectangle 10">
            <a:extLst>
              <a:ext uri="{FF2B5EF4-FFF2-40B4-BE49-F238E27FC236}">
                <a16:creationId xmlns:a16="http://schemas.microsoft.com/office/drawing/2014/main" id="{BB08748D-A88A-9C4E-B97D-01BBA4307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565400"/>
            <a:ext cx="431800" cy="187166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</p:txBody>
      </p:sp>
      <p:sp>
        <p:nvSpPr>
          <p:cNvPr id="704524" name="Line 12">
            <a:extLst>
              <a:ext uri="{FF2B5EF4-FFF2-40B4-BE49-F238E27FC236}">
                <a16:creationId xmlns:a16="http://schemas.microsoft.com/office/drawing/2014/main" id="{88E4AD17-805D-774F-8A57-CB959B388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924175"/>
            <a:ext cx="287972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25" name="Line 13">
            <a:extLst>
              <a:ext uri="{FF2B5EF4-FFF2-40B4-BE49-F238E27FC236}">
                <a16:creationId xmlns:a16="http://schemas.microsoft.com/office/drawing/2014/main" id="{8AEF48B8-4C2E-824F-B645-EFC5A4F12E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3789363"/>
            <a:ext cx="2879725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27" name="Line 15">
            <a:extLst>
              <a:ext uri="{FF2B5EF4-FFF2-40B4-BE49-F238E27FC236}">
                <a16:creationId xmlns:a16="http://schemas.microsoft.com/office/drawing/2014/main" id="{7C476CC3-6107-9047-B46A-09029FEB2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724400"/>
            <a:ext cx="4897437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28" name="Line 16">
            <a:extLst>
              <a:ext uri="{FF2B5EF4-FFF2-40B4-BE49-F238E27FC236}">
                <a16:creationId xmlns:a16="http://schemas.microsoft.com/office/drawing/2014/main" id="{9DDDB4FE-D656-5744-950B-547FCB53EC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8175" y="5013325"/>
            <a:ext cx="5111750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29" name="AutoShape 17">
            <a:extLst>
              <a:ext uri="{FF2B5EF4-FFF2-40B4-BE49-F238E27FC236}">
                <a16:creationId xmlns:a16="http://schemas.microsoft.com/office/drawing/2014/main" id="{5E217099-C029-804B-81DE-284C39592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2276475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4530" name="AutoShape 18">
            <a:extLst>
              <a:ext uri="{FF2B5EF4-FFF2-40B4-BE49-F238E27FC236}">
                <a16:creationId xmlns:a16="http://schemas.microsoft.com/office/drawing/2014/main" id="{4914DD07-C5B8-5B4F-BDE5-FDFF60D01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292600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4531" name="AutoShape 19">
            <a:extLst>
              <a:ext uri="{FF2B5EF4-FFF2-40B4-BE49-F238E27FC236}">
                <a16:creationId xmlns:a16="http://schemas.microsoft.com/office/drawing/2014/main" id="{1852FEB2-BF7D-3140-81F0-97A06EF1B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284538"/>
            <a:ext cx="1295400" cy="1008062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4532" name="Line 20">
            <a:extLst>
              <a:ext uri="{FF2B5EF4-FFF2-40B4-BE49-F238E27FC236}">
                <a16:creationId xmlns:a16="http://schemas.microsoft.com/office/drawing/2014/main" id="{9706F178-DE87-D94F-B910-0809FFDE4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3789363"/>
            <a:ext cx="14398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4534" name="Line 22">
            <a:extLst>
              <a:ext uri="{FF2B5EF4-FFF2-40B4-BE49-F238E27FC236}">
                <a16:creationId xmlns:a16="http://schemas.microsoft.com/office/drawing/2014/main" id="{E0307187-3279-C14E-AAD1-717B09237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2924175"/>
            <a:ext cx="14398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27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>
            <a:extLst>
              <a:ext uri="{FF2B5EF4-FFF2-40B4-BE49-F238E27FC236}">
                <a16:creationId xmlns:a16="http://schemas.microsoft.com/office/drawing/2014/main" id="{3F8E2945-DE89-A749-8F8C-B733489FE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華康中明體" pitchFamily="49" charset="-120"/>
              </a:rPr>
              <a:t>Filter </a:t>
            </a:r>
            <a:r>
              <a:rPr lang="zh-TW" altLang="en-US">
                <a:ea typeface="華康中明體" pitchFamily="49" charset="-120"/>
              </a:rPr>
              <a:t>運作</a:t>
            </a:r>
          </a:p>
        </p:txBody>
      </p:sp>
      <p:sp>
        <p:nvSpPr>
          <p:cNvPr id="706563" name="Rectangle 3">
            <a:extLst>
              <a:ext uri="{FF2B5EF4-FFF2-40B4-BE49-F238E27FC236}">
                <a16:creationId xmlns:a16="http://schemas.microsoft.com/office/drawing/2014/main" id="{67A3CBCE-A318-104D-BF8F-506AF17F0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16113"/>
            <a:ext cx="4319587" cy="3457575"/>
          </a:xfrm>
          <a:prstGeom prst="rect">
            <a:avLst/>
          </a:prstGeom>
          <a:noFill/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6564" name="Rectangle 4">
            <a:extLst>
              <a:ext uri="{FF2B5EF4-FFF2-40B4-BE49-F238E27FC236}">
                <a16:creationId xmlns:a16="http://schemas.microsoft.com/office/drawing/2014/main" id="{509B2553-AC26-E545-B0DB-F62E7542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16113"/>
            <a:ext cx="1295400" cy="3457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06565" name="Text Box 5">
            <a:extLst>
              <a:ext uri="{FF2B5EF4-FFF2-40B4-BE49-F238E27FC236}">
                <a16:creationId xmlns:a16="http://schemas.microsoft.com/office/drawing/2014/main" id="{1F7ACC03-92A0-1240-902F-CB32D0A93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IE</a:t>
            </a:r>
          </a:p>
        </p:txBody>
      </p:sp>
      <p:sp>
        <p:nvSpPr>
          <p:cNvPr id="706566" name="Text Box 6">
            <a:extLst>
              <a:ext uri="{FF2B5EF4-FFF2-40B4-BE49-F238E27FC236}">
                <a16:creationId xmlns:a16="http://schemas.microsoft.com/office/drawing/2014/main" id="{7727BFD3-0E81-1D49-8A8D-DEAC1B75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913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Tomcat</a:t>
            </a:r>
          </a:p>
        </p:txBody>
      </p:sp>
      <p:sp>
        <p:nvSpPr>
          <p:cNvPr id="706569" name="Rectangle 9">
            <a:extLst>
              <a:ext uri="{FF2B5EF4-FFF2-40B4-BE49-F238E27FC236}">
                <a16:creationId xmlns:a16="http://schemas.microsoft.com/office/drawing/2014/main" id="{DF105195-11D0-B04F-9208-D283A8BC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</p:txBody>
      </p:sp>
      <p:sp>
        <p:nvSpPr>
          <p:cNvPr id="706570" name="Rectangle 10">
            <a:extLst>
              <a:ext uri="{FF2B5EF4-FFF2-40B4-BE49-F238E27FC236}">
                <a16:creationId xmlns:a16="http://schemas.microsoft.com/office/drawing/2014/main" id="{DD8ECD17-D07C-464A-9FC3-27C1A264B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</p:txBody>
      </p:sp>
      <p:sp>
        <p:nvSpPr>
          <p:cNvPr id="706571" name="Rectangle 11">
            <a:extLst>
              <a:ext uri="{FF2B5EF4-FFF2-40B4-BE49-F238E27FC236}">
                <a16:creationId xmlns:a16="http://schemas.microsoft.com/office/drawing/2014/main" id="{39371E25-2651-4A4A-84D0-B770F97E3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</p:txBody>
      </p:sp>
      <p:sp>
        <p:nvSpPr>
          <p:cNvPr id="706572" name="AutoShape 12">
            <a:extLst>
              <a:ext uri="{FF2B5EF4-FFF2-40B4-BE49-F238E27FC236}">
                <a16:creationId xmlns:a16="http://schemas.microsoft.com/office/drawing/2014/main" id="{8302A514-02CA-C249-9A39-AE8013954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2276475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6573" name="AutoShape 13">
            <a:extLst>
              <a:ext uri="{FF2B5EF4-FFF2-40B4-BE49-F238E27FC236}">
                <a16:creationId xmlns:a16="http://schemas.microsoft.com/office/drawing/2014/main" id="{1C5C2313-333C-634C-8BBC-50CC79FFA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292600"/>
            <a:ext cx="1295400" cy="1008063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6574" name="AutoShape 14">
            <a:extLst>
              <a:ext uri="{FF2B5EF4-FFF2-40B4-BE49-F238E27FC236}">
                <a16:creationId xmlns:a16="http://schemas.microsoft.com/office/drawing/2014/main" id="{7B2343CF-7A59-F54F-85D0-73FFEE336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284538"/>
            <a:ext cx="1295400" cy="1008062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706575" name="Line 15">
            <a:extLst>
              <a:ext uri="{FF2B5EF4-FFF2-40B4-BE49-F238E27FC236}">
                <a16:creationId xmlns:a16="http://schemas.microsoft.com/office/drawing/2014/main" id="{34C29C09-868B-FC45-A1B7-A6A6B3DAD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3355975"/>
            <a:ext cx="287972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76" name="Line 16">
            <a:extLst>
              <a:ext uri="{FF2B5EF4-FFF2-40B4-BE49-F238E27FC236}">
                <a16:creationId xmlns:a16="http://schemas.microsoft.com/office/drawing/2014/main" id="{E5462AC9-0619-C643-A979-AC1AEA5AF0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4221163"/>
            <a:ext cx="2879725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77" name="Line 17">
            <a:extLst>
              <a:ext uri="{FF2B5EF4-FFF2-40B4-BE49-F238E27FC236}">
                <a16:creationId xmlns:a16="http://schemas.microsoft.com/office/drawing/2014/main" id="{F0ACFD6F-C4B1-F945-8BC9-727769C56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663" y="2781300"/>
            <a:ext cx="360362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78" name="Line 18">
            <a:extLst>
              <a:ext uri="{FF2B5EF4-FFF2-40B4-BE49-F238E27FC236}">
                <a16:creationId xmlns:a16="http://schemas.microsoft.com/office/drawing/2014/main" id="{487EA466-C70A-B846-A7E9-EC952E17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3716338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79" name="Line 19">
            <a:extLst>
              <a:ext uri="{FF2B5EF4-FFF2-40B4-BE49-F238E27FC236}">
                <a16:creationId xmlns:a16="http://schemas.microsoft.com/office/drawing/2014/main" id="{0748FB2F-52D9-1B43-9142-D565554AF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4508500"/>
            <a:ext cx="288925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80" name="Line 20">
            <a:extLst>
              <a:ext uri="{FF2B5EF4-FFF2-40B4-BE49-F238E27FC236}">
                <a16:creationId xmlns:a16="http://schemas.microsoft.com/office/drawing/2014/main" id="{69AAEAEE-D911-004F-ACFC-AE03051964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3575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81" name="Line 21">
            <a:extLst>
              <a:ext uri="{FF2B5EF4-FFF2-40B4-BE49-F238E27FC236}">
                <a16:creationId xmlns:a16="http://schemas.microsoft.com/office/drawing/2014/main" id="{9DAF062C-9E43-A147-ABC0-EC6990373B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3575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82" name="Line 22">
            <a:extLst>
              <a:ext uri="{FF2B5EF4-FFF2-40B4-BE49-F238E27FC236}">
                <a16:creationId xmlns:a16="http://schemas.microsoft.com/office/drawing/2014/main" id="{18EDC8E7-8BB5-C844-B1D3-0CF9B3C844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2211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6583" name="Line 23">
            <a:extLst>
              <a:ext uri="{FF2B5EF4-FFF2-40B4-BE49-F238E27FC236}">
                <a16:creationId xmlns:a16="http://schemas.microsoft.com/office/drawing/2014/main" id="{23B0D7CE-199F-3749-B9CF-39B76173D1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42211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2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E5F89-4288-E046-B30F-5B6BD080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執行順序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FBB0C-D39F-2646-B512-CBB20D28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16113"/>
            <a:ext cx="4319587" cy="3457575"/>
          </a:xfrm>
          <a:prstGeom prst="rect">
            <a:avLst/>
          </a:prstGeom>
          <a:noFill/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0E6DB-077A-2449-826C-05921C0F9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16113"/>
            <a:ext cx="1295400" cy="3457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4C43342-45A2-E041-8B4B-5DE705032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IE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581B31FC-97A0-1F4C-987C-4B14C9CE0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913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Tomcat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71151AF-DDE6-F54C-B3E0-F98838ED2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97CF595-213E-8345-9194-B779FB15B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C85A8F6-EB2A-3C44-8219-E1F5F7C7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565400"/>
            <a:ext cx="431800" cy="237648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6E14683A-D21D-9C4E-8E54-5D0727861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284538"/>
            <a:ext cx="1295400" cy="1008062"/>
          </a:xfrm>
          <a:prstGeom prst="pentagon">
            <a:avLst/>
          </a:prstGeom>
          <a:gradFill rotWithShape="1">
            <a:gsLst>
              <a:gs pos="0">
                <a:srgbClr val="800000"/>
              </a:gs>
              <a:gs pos="100000">
                <a:srgbClr val="80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rgbClr val="FFFF00"/>
                </a:solidFill>
                <a:latin typeface="Consolas" panose="020B0609020204030204" pitchFamily="49" charset="0"/>
              </a:rPr>
              <a:t>Servlet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B4771275-8845-C041-84A0-595C24BA0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3355975"/>
            <a:ext cx="287972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0D40EA0E-6293-5B4D-B2C1-8B8F5B2B2F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4221163"/>
            <a:ext cx="2879725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900D36FD-BE4C-4B44-8352-61DDCFFC7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3716338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D60993D-BDD0-7049-8629-547F7EB0B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3575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5A78740F-B829-9642-84E6-99FB5B636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3575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22DDD76B-283C-D24E-B50C-060B5E2CFF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42211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889659C0-1B75-C04A-8712-5F94D3C7B3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4221163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EDB6A41-2211-0947-9009-EAC591B9F0EC}"/>
              </a:ext>
            </a:extLst>
          </p:cNvPr>
          <p:cNvSpPr txBox="1"/>
          <p:nvPr/>
        </p:nvSpPr>
        <p:spPr>
          <a:xfrm>
            <a:off x="683195" y="5558139"/>
            <a:ext cx="77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：根據</a:t>
            </a:r>
            <a:r>
              <a:rPr lang="en-US" altLang="zh-TW" dirty="0"/>
              <a:t> </a:t>
            </a:r>
            <a:r>
              <a:rPr lang="en-US" altLang="zh-TW" dirty="0" err="1"/>
              <a:t>web.xml</a:t>
            </a:r>
            <a:r>
              <a:rPr lang="en-US" altLang="zh-TW" dirty="0"/>
              <a:t> </a:t>
            </a:r>
            <a:r>
              <a:rPr lang="zh-TW" altLang="en-US" dirty="0"/>
              <a:t>中控制</a:t>
            </a:r>
            <a:r>
              <a:rPr lang="en-US" altLang="zh-TW" dirty="0"/>
              <a:t> filter </a:t>
            </a:r>
            <a:r>
              <a:rPr lang="zh-TW" altLang="en-US" dirty="0"/>
              <a:t>的位置前後來控制順序</a:t>
            </a:r>
            <a:endParaRPr kumimoji="1" lang="en-US" altLang="zh-TW" dirty="0"/>
          </a:p>
          <a:p>
            <a:r>
              <a:rPr kumimoji="1" lang="en-US" altLang="zh-TW" dirty="0"/>
              <a:t>2</a:t>
            </a:r>
            <a:r>
              <a:rPr kumimoji="1" lang="zh-TW" altLang="en-US" dirty="0"/>
              <a:t>：若使用</a:t>
            </a:r>
            <a:r>
              <a:rPr kumimoji="1" lang="en-US" altLang="zh-TW" dirty="0"/>
              <a:t> @</a:t>
            </a:r>
            <a:r>
              <a:rPr kumimoji="1" lang="en-US" altLang="zh-TW" dirty="0" err="1"/>
              <a:t>WebFilter</a:t>
            </a:r>
            <a:r>
              <a:rPr kumimoji="1" lang="en-US" altLang="zh-TW" dirty="0"/>
              <a:t> </a:t>
            </a:r>
            <a:r>
              <a:rPr kumimoji="1" lang="zh-CN" altLang="en-US" dirty="0"/>
              <a:t>則是</a:t>
            </a:r>
            <a:r>
              <a:rPr kumimoji="1" lang="zh-TW" altLang="en-US" dirty="0"/>
              <a:t>根據</a:t>
            </a:r>
            <a:r>
              <a:rPr kumimoji="1" lang="en-US" altLang="zh-TW" dirty="0"/>
              <a:t> Filter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Java </a:t>
            </a:r>
            <a:r>
              <a:rPr kumimoji="1" lang="zh-CN" altLang="en-US" dirty="0"/>
              <a:t>類別名稱字母大小來決定執行順序</a:t>
            </a:r>
            <a:br>
              <a:rPr kumimoji="1" lang="en-US" altLang="zh-CN" dirty="0"/>
            </a:br>
            <a:r>
              <a:rPr kumimoji="1" lang="en-US" altLang="zh-CN" dirty="0"/>
              <a:t>      Filter0.java  -&gt; Filter1.java -&gt; Filter2.java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84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>
            <a:extLst>
              <a:ext uri="{FF2B5EF4-FFF2-40B4-BE49-F238E27FC236}">
                <a16:creationId xmlns:a16="http://schemas.microsoft.com/office/drawing/2014/main" id="{20D77BD7-3B0A-564A-A50B-7C953C462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華康中明體" pitchFamily="49" charset="-120"/>
              </a:rPr>
              <a:t>Filter </a:t>
            </a:r>
            <a:r>
              <a:rPr lang="zh-TW" altLang="en-US">
                <a:ea typeface="華康中明體" pitchFamily="49" charset="-120"/>
              </a:rPr>
              <a:t>運作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280B0ACF-4716-C443-8737-9F3FF2BCC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16113"/>
            <a:ext cx="4319587" cy="3457575"/>
          </a:xfrm>
          <a:prstGeom prst="rect">
            <a:avLst/>
          </a:prstGeom>
          <a:noFill/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0660" name="Rectangle 4">
            <a:extLst>
              <a:ext uri="{FF2B5EF4-FFF2-40B4-BE49-F238E27FC236}">
                <a16:creationId xmlns:a16="http://schemas.microsoft.com/office/drawing/2014/main" id="{66A5D633-7230-7C42-90D2-AB6BE0F0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16113"/>
            <a:ext cx="1295400" cy="3457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0661" name="Text Box 5">
            <a:extLst>
              <a:ext uri="{FF2B5EF4-FFF2-40B4-BE49-F238E27FC236}">
                <a16:creationId xmlns:a16="http://schemas.microsoft.com/office/drawing/2014/main" id="{05958C1C-652F-8F47-8278-0BEF84C36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060575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IE</a:t>
            </a:r>
          </a:p>
        </p:txBody>
      </p:sp>
      <p:sp>
        <p:nvSpPr>
          <p:cNvPr id="710662" name="Text Box 6">
            <a:extLst>
              <a:ext uri="{FF2B5EF4-FFF2-40B4-BE49-F238E27FC236}">
                <a16:creationId xmlns:a16="http://schemas.microsoft.com/office/drawing/2014/main" id="{DDAE4C06-C215-DF4B-9F82-ED5D8842A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8913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Tomcat</a:t>
            </a:r>
          </a:p>
        </p:txBody>
      </p:sp>
      <p:sp>
        <p:nvSpPr>
          <p:cNvPr id="710663" name="Rectangle 7">
            <a:extLst>
              <a:ext uri="{FF2B5EF4-FFF2-40B4-BE49-F238E27FC236}">
                <a16:creationId xmlns:a16="http://schemas.microsoft.com/office/drawing/2014/main" id="{AE3A54EF-A688-D048-A29C-30C4843DD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565400"/>
            <a:ext cx="431800" cy="187166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F0000">
                  <a:gamma/>
                  <a:shade val="46275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E</a:t>
            </a:r>
          </a:p>
          <a:p>
            <a:pPr algn="ctr"/>
            <a:r>
              <a:rPr lang="en-US" altLang="zh-TW" sz="180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</a:p>
        </p:txBody>
      </p:sp>
      <p:sp>
        <p:nvSpPr>
          <p:cNvPr id="710664" name="Line 8">
            <a:extLst>
              <a:ext uri="{FF2B5EF4-FFF2-40B4-BE49-F238E27FC236}">
                <a16:creationId xmlns:a16="http://schemas.microsoft.com/office/drawing/2014/main" id="{9CCC81C8-1372-8B40-B21E-68A3C7DBA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924175"/>
            <a:ext cx="2879725" cy="0"/>
          </a:xfrm>
          <a:prstGeom prst="line">
            <a:avLst/>
          </a:prstGeom>
          <a:noFill/>
          <a:ln w="38100">
            <a:solidFill>
              <a:srgbClr val="00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65" name="Line 9">
            <a:extLst>
              <a:ext uri="{FF2B5EF4-FFF2-40B4-BE49-F238E27FC236}">
                <a16:creationId xmlns:a16="http://schemas.microsoft.com/office/drawing/2014/main" id="{1C2C6765-EA41-2649-9B7D-0EEA90D89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3789363"/>
            <a:ext cx="2879725" cy="0"/>
          </a:xfrm>
          <a:prstGeom prst="line">
            <a:avLst/>
          </a:prstGeom>
          <a:noFill/>
          <a:ln w="38100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0673" name="AutoShape 17">
            <a:extLst>
              <a:ext uri="{FF2B5EF4-FFF2-40B4-BE49-F238E27FC236}">
                <a16:creationId xmlns:a16="http://schemas.microsoft.com/office/drawing/2014/main" id="{C3673C29-EA52-514A-B1BE-C0599356D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636838"/>
            <a:ext cx="2233613" cy="1223962"/>
          </a:xfrm>
          <a:prstGeom prst="wedgeEllipseCallout">
            <a:avLst>
              <a:gd name="adj1" fmla="val -77222"/>
              <a:gd name="adj2" fmla="val 17574"/>
            </a:avLst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TW" sz="2000">
                <a:latin typeface="Consolas" panose="020B0609020204030204" pitchFamily="49" charset="0"/>
              </a:rPr>
              <a:t>Filter is Servlet</a:t>
            </a:r>
          </a:p>
        </p:txBody>
      </p:sp>
    </p:spTree>
    <p:extLst>
      <p:ext uri="{BB962C8B-B14F-4D97-AF65-F5344CB8AC3E}">
        <p14:creationId xmlns:p14="http://schemas.microsoft.com/office/powerpoint/2010/main" val="400825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>
            <a:extLst>
              <a:ext uri="{FF2B5EF4-FFF2-40B4-BE49-F238E27FC236}">
                <a16:creationId xmlns:a16="http://schemas.microsoft.com/office/drawing/2014/main" id="{2A9CB96F-5A23-174C-BFE5-6877BA60A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Filter</a:t>
            </a:r>
          </a:p>
        </p:txBody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CC5A7287-E84C-0C46-A6F6-AFD8364D2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Filter </a:t>
            </a:r>
            <a:r>
              <a:rPr lang="zh-TW" altLang="en-US"/>
              <a:t>過濾器實作</a:t>
            </a:r>
          </a:p>
          <a:p>
            <a:pPr lvl="1"/>
            <a:r>
              <a:rPr lang="en-US" altLang="zh-TW"/>
              <a:t>Filter</a:t>
            </a:r>
            <a:r>
              <a:rPr lang="zh-TW" altLang="en-US"/>
              <a:t>實際上是一個純綷的</a:t>
            </a:r>
            <a:r>
              <a:rPr lang="en-US" altLang="zh-TW"/>
              <a:t>Java</a:t>
            </a:r>
            <a:r>
              <a:rPr lang="zh-TW" altLang="en-US"/>
              <a:t>類別程式，它要實作</a:t>
            </a:r>
            <a:r>
              <a:rPr lang="en-US" altLang="zh-TW"/>
              <a:t>javax.servlet.Filter</a:t>
            </a:r>
            <a:r>
              <a:rPr lang="zh-TW" altLang="en-US"/>
              <a:t>介面，這個介面中有三個必須實作的方法：</a:t>
            </a:r>
            <a:r>
              <a:rPr lang="en-US" altLang="zh-TW"/>
              <a:t>init()</a:t>
            </a:r>
            <a:r>
              <a:rPr lang="zh-TW" altLang="en-US"/>
              <a:t>、</a:t>
            </a:r>
            <a:r>
              <a:rPr lang="en-US" altLang="zh-TW"/>
              <a:t>destory()</a:t>
            </a:r>
            <a:r>
              <a:rPr lang="zh-TW" altLang="en-US"/>
              <a:t>與</a:t>
            </a:r>
            <a:r>
              <a:rPr lang="en-US" altLang="zh-TW"/>
              <a:t>doFilter()</a:t>
            </a:r>
            <a:r>
              <a:rPr lang="zh-TW" altLang="en-US"/>
              <a:t>。</a:t>
            </a:r>
            <a:r>
              <a:rPr lang="en-US" altLang="zh-TW"/>
              <a:t>init()</a:t>
            </a:r>
            <a:r>
              <a:rPr lang="zh-TW" altLang="en-US"/>
              <a:t>是</a:t>
            </a:r>
            <a:r>
              <a:rPr lang="en-US" altLang="zh-TW"/>
              <a:t>Filter</a:t>
            </a:r>
            <a:r>
              <a:rPr lang="zh-TW" altLang="en-US"/>
              <a:t>類別被載入時會執行的方法，而</a:t>
            </a:r>
            <a:r>
              <a:rPr lang="en-US" altLang="zh-TW"/>
              <a:t>destory()</a:t>
            </a:r>
            <a:r>
              <a:rPr lang="zh-TW" altLang="en-US"/>
              <a:t>是 </a:t>
            </a:r>
            <a:r>
              <a:rPr lang="en-US" altLang="zh-TW"/>
              <a:t>Filter</a:t>
            </a:r>
            <a:r>
              <a:rPr lang="zh-TW" altLang="en-US"/>
              <a:t>物件生命週期結束時會執行的方，至於</a:t>
            </a:r>
            <a:r>
              <a:rPr lang="en-US" altLang="zh-TW"/>
              <a:t>doFilter()</a:t>
            </a:r>
            <a:r>
              <a:rPr lang="zh-TW" altLang="en-US"/>
              <a:t>則是實作</a:t>
            </a:r>
            <a:r>
              <a:rPr lang="en-US" altLang="zh-TW"/>
              <a:t>Filter</a:t>
            </a:r>
            <a:r>
              <a:rPr lang="zh-TW" altLang="en-US"/>
              <a:t>功能的核心，您想要</a:t>
            </a:r>
            <a:r>
              <a:rPr lang="en-US" altLang="zh-TW"/>
              <a:t>Filter</a:t>
            </a:r>
            <a:r>
              <a:rPr lang="zh-TW" altLang="en-US"/>
              <a:t>完成的工作就撰寫在其中</a:t>
            </a:r>
          </a:p>
        </p:txBody>
      </p:sp>
    </p:spTree>
    <p:extLst>
      <p:ext uri="{BB962C8B-B14F-4D97-AF65-F5344CB8AC3E}">
        <p14:creationId xmlns:p14="http://schemas.microsoft.com/office/powerpoint/2010/main" val="231270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>
            <a:extLst>
              <a:ext uri="{FF2B5EF4-FFF2-40B4-BE49-F238E27FC236}">
                <a16:creationId xmlns:a16="http://schemas.microsoft.com/office/drawing/2014/main" id="{2A9CB96F-5A23-174C-BFE5-6877BA60A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Filter</a:t>
            </a:r>
          </a:p>
        </p:txBody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CC5A7287-E84C-0C46-A6F6-AFD8364D2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Filter</a:t>
            </a:r>
          </a:p>
          <a:p>
            <a:pPr lvl="1"/>
            <a:r>
              <a:rPr lang="zh-TW" altLang="en-US" dirty="0"/>
              <a:t>過濾器介面實作</a:t>
            </a:r>
          </a:p>
          <a:p>
            <a:pPr lvl="2"/>
            <a:r>
              <a:rPr lang="en-US" altLang="zh-TW" dirty="0" err="1"/>
              <a:t>init</a:t>
            </a:r>
            <a:r>
              <a:rPr lang="en-US" altLang="zh-TW" dirty="0"/>
              <a:t>()</a:t>
            </a:r>
            <a:r>
              <a:rPr lang="zh-TW" altLang="en-US" dirty="0"/>
              <a:t>是</a:t>
            </a:r>
            <a:r>
              <a:rPr lang="en-US" altLang="zh-TW" dirty="0"/>
              <a:t>Filter</a:t>
            </a:r>
            <a:r>
              <a:rPr lang="zh-TW" altLang="en-US" dirty="0"/>
              <a:t>類別被載入時會執行的方法</a:t>
            </a:r>
          </a:p>
          <a:p>
            <a:pPr lvl="2"/>
            <a:r>
              <a:rPr lang="en-US" altLang="zh-TW" dirty="0" err="1"/>
              <a:t>destory</a:t>
            </a:r>
            <a:r>
              <a:rPr lang="en-US" altLang="zh-TW" dirty="0"/>
              <a:t>()</a:t>
            </a:r>
            <a:r>
              <a:rPr lang="zh-TW" altLang="en-US" dirty="0"/>
              <a:t>是 </a:t>
            </a:r>
            <a:r>
              <a:rPr lang="en-US" altLang="zh-TW" dirty="0"/>
              <a:t>Filter</a:t>
            </a:r>
            <a:r>
              <a:rPr lang="zh-TW" altLang="en-US" dirty="0"/>
              <a:t>物件生命週期結束時會執行的方</a:t>
            </a:r>
          </a:p>
          <a:p>
            <a:pPr lvl="2"/>
            <a:r>
              <a:rPr lang="en-US" altLang="zh-TW" dirty="0" err="1"/>
              <a:t>doFilter</a:t>
            </a:r>
            <a:r>
              <a:rPr lang="en-US" altLang="zh-TW" dirty="0"/>
              <a:t>()</a:t>
            </a:r>
            <a:r>
              <a:rPr lang="zh-TW" altLang="en-US" dirty="0"/>
              <a:t>則是實作</a:t>
            </a:r>
            <a:r>
              <a:rPr lang="en-US" altLang="zh-TW" dirty="0"/>
              <a:t>Filter</a:t>
            </a:r>
            <a:r>
              <a:rPr lang="zh-TW" altLang="en-US" dirty="0"/>
              <a:t>功能的核心，您想要</a:t>
            </a:r>
            <a:r>
              <a:rPr lang="en-US" altLang="zh-TW" dirty="0"/>
              <a:t>Filter</a:t>
            </a:r>
            <a:r>
              <a:rPr lang="zh-TW" altLang="en-US" dirty="0"/>
              <a:t>完成的工作就撰寫在其中</a:t>
            </a:r>
            <a:endParaRPr lang="en-US" altLang="zh-TW" dirty="0"/>
          </a:p>
          <a:p>
            <a:pPr lvl="1"/>
            <a:r>
              <a:rPr lang="en" altLang="zh-TW" dirty="0" err="1"/>
              <a:t>GenericFilter</a:t>
            </a:r>
            <a:endParaRPr lang="en" altLang="zh-TW" dirty="0"/>
          </a:p>
          <a:p>
            <a:pPr lvl="1"/>
            <a:r>
              <a:rPr lang="en" altLang="zh-TW" dirty="0" err="1"/>
              <a:t>HttpFilter</a:t>
            </a:r>
            <a:endParaRPr lang="en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4545885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20648</TotalTime>
  <Words>1178</Words>
  <Application>Microsoft Macintosh PowerPoint</Application>
  <PresentationFormat>如螢幕大小 (4:3)</PresentationFormat>
  <Paragraphs>202</Paragraphs>
  <Slides>21</Slides>
  <Notes>15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華康儷中黑</vt:lpstr>
      <vt:lpstr>Arial</vt:lpstr>
      <vt:lpstr>Consolas</vt:lpstr>
      <vt:lpstr>Monaco</vt:lpstr>
      <vt:lpstr>自訂設計</vt:lpstr>
      <vt:lpstr>1_自訂設計</vt:lpstr>
      <vt:lpstr>Image</vt:lpstr>
      <vt:lpstr>PowerPoint 簡報</vt:lpstr>
      <vt:lpstr>Filter</vt:lpstr>
      <vt:lpstr>Filter 運作</vt:lpstr>
      <vt:lpstr>Filter 運作</vt:lpstr>
      <vt:lpstr>Filter 運作</vt:lpstr>
      <vt:lpstr>執行順序</vt:lpstr>
      <vt:lpstr>Filter 運作</vt:lpstr>
      <vt:lpstr>Filter</vt:lpstr>
      <vt:lpstr>Filter</vt:lpstr>
      <vt:lpstr>Filter</vt:lpstr>
      <vt:lpstr>HttpFilter</vt:lpstr>
      <vt:lpstr>量測執行效能過濾器</vt:lpstr>
      <vt:lpstr>@Filter</vt:lpstr>
      <vt:lpstr>web.xml</vt:lpstr>
      <vt:lpstr>web.xml</vt:lpstr>
      <vt:lpstr>web.xml</vt:lpstr>
      <vt:lpstr>web.xml</vt:lpstr>
      <vt:lpstr>Filter</vt:lpstr>
      <vt:lpstr>MyResponse.java</vt:lpstr>
      <vt:lpstr>WatermarkFilter.java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2348</cp:revision>
  <dcterms:created xsi:type="dcterms:W3CDTF">2004-04-15T01:51:44Z</dcterms:created>
  <dcterms:modified xsi:type="dcterms:W3CDTF">2019-10-22T05:34:52Z</dcterms:modified>
</cp:coreProperties>
</file>